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ppt/ink/ink1.xml" ContentType="application/inkml+xml"/>
  <Override PartName="/ppt/notesSlides/notesSlide17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63" r:id="rId1"/>
  </p:sldMasterIdLst>
  <p:notesMasterIdLst>
    <p:notesMasterId r:id="rId37"/>
  </p:notesMasterIdLst>
  <p:sldIdLst>
    <p:sldId id="256" r:id="rId2"/>
    <p:sldId id="257" r:id="rId3"/>
    <p:sldId id="289" r:id="rId4"/>
    <p:sldId id="296" r:id="rId5"/>
    <p:sldId id="297" r:id="rId6"/>
    <p:sldId id="298" r:id="rId7"/>
    <p:sldId id="301" r:id="rId8"/>
    <p:sldId id="303" r:id="rId9"/>
    <p:sldId id="306" r:id="rId10"/>
    <p:sldId id="311" r:id="rId11"/>
    <p:sldId id="314" r:id="rId12"/>
    <p:sldId id="316" r:id="rId13"/>
    <p:sldId id="317" r:id="rId14"/>
    <p:sldId id="318" r:id="rId15"/>
    <p:sldId id="319" r:id="rId16"/>
    <p:sldId id="321" r:id="rId17"/>
    <p:sldId id="322" r:id="rId18"/>
    <p:sldId id="272" r:id="rId19"/>
    <p:sldId id="275" r:id="rId20"/>
    <p:sldId id="274" r:id="rId21"/>
    <p:sldId id="260" r:id="rId22"/>
    <p:sldId id="276" r:id="rId23"/>
    <p:sldId id="277" r:id="rId24"/>
    <p:sldId id="278" r:id="rId25"/>
    <p:sldId id="324" r:id="rId26"/>
    <p:sldId id="279" r:id="rId27"/>
    <p:sldId id="323" r:id="rId28"/>
    <p:sldId id="325" r:id="rId29"/>
    <p:sldId id="263" r:id="rId30"/>
    <p:sldId id="283" r:id="rId31"/>
    <p:sldId id="285" r:id="rId32"/>
    <p:sldId id="286" r:id="rId33"/>
    <p:sldId id="288" r:id="rId34"/>
    <p:sldId id="287" r:id="rId35"/>
    <p:sldId id="290" r:id="rId36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Century Schoolbook" panose="02040604050505020304" pitchFamily="18" charset="0"/>
      <p:regular r:id="rId43"/>
      <p:bold r:id="rId44"/>
      <p:italic r:id="rId45"/>
      <p:boldItalic r:id="rId46"/>
    </p:embeddedFont>
    <p:embeddedFont>
      <p:font typeface="cmsy10" panose="020B0604020202020204"/>
      <p:regular r:id="rId47"/>
    </p:embeddedFont>
  </p:embeddedFontLst>
  <p:custDataLst>
    <p:tags r:id="rId4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09" autoAdjust="0"/>
    <p:restoredTop sz="90963" autoAdjust="0"/>
  </p:normalViewPr>
  <p:slideViewPr>
    <p:cSldViewPr>
      <p:cViewPr varScale="1">
        <p:scale>
          <a:sx n="65" d="100"/>
          <a:sy n="65" d="100"/>
        </p:scale>
        <p:origin x="87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30T14:26:10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2916 661 148 0,'3'-7'55'0,"-3"7"-43"0,0 5 36 0,0-5 14 0,0 2-5 16,0 9-1-16,0-3-12 15,0 8-4-15,0 5-23 16,0 3 1-16,0 5 2 0,0 3-5 15,0 15 2-15,0 6-10 16,3 8-2-16,0 11-8 16,0-4 0-16,0 4-12 15,3-6-6-15,0-13-6 16,0-16-1-16,0-8 21 16,0-21 13-1,3-13-3-15,-3-14-1 0,0-10 0 0,0-16 3 16,0-11 2-16,0-4 1 15,-3-7-7-15,0-4 0 16,3 10-8-16,0 0 0 16,3 11 3-16,5 0 4 15,7 5-1-15,9 8 0 16,6-3-1-16,2 6-2 16,7 2 0-16,6 3 0 15,-1 8 3-15,-5 13 0 16,-6 2 1-16,-4 12 0 15,-8 4 0-15,-9 9 2 16,-12 5-10-16,-12 5-2 0,-12 2-8 16,-12 12-2-16,-5-6 6 15,-4 5 4-15,-6-5 3 16,1 0 3-16,2-5 2 16,6-8 3-16,7-6 4 15,8-2 2-15,9-3-6 16,12-10-2-16,9-3 6 15,9-3 6-15,5-2-1 16,7-3 0-16,6 0-2 16,6-5 2-16,5 5-5 15,1 0-3-15,-4 3-4 16,1 2 1-16,-9 6-17 16,-9 5-8-16,-10 2-2 15,-5 6-1-15,-12 0 10 16,-12 0 6-16,-8 5-3 0,-7 3 0 15,-6-3 15-15,-3 0 8 16,1 1 5-16,2-7 6 16,3 1-12-16,3-3-4 15,4 1-6-15,5-6-2 16,6 0-8-16,6 0-2 16,3-3-9-16,6-3-2 15,6 4-3-15,3-12 1 16,3 4-4-1,5-3-21-15,4-3 9 16,6 0 8-16,3 0 6 16</inkml:trace>
  <inkml:trace contextRef="#ctx0" brushRef="#br0" timeOffset="281.875">3658 1042 108 0,'23'-7'41'0,"-17"7"-32"0,6 0 15 16,-6 0 7-16,3 0-2 15,3-6 1-15,6 4-6 16,6-12-1-16,6 1-12 15,-4-3-4-15,1 0-1 0,-9 1 8 16,-6-4 5-16,-6 3 0 16,-6 0 0-16,-6 0-8 15,-3 6-4-15,-6 2-4 16,-3 5 0-16,0 6-4 16,-2 10 0-16,-1 3-1 0,0 10 0 15,3 6 0-15,6 3-2 16,6-4 0-16,9-2 3 15,12 1-7-15,9-1 1 16,9-8-2-16,5-3 3 16,4 1-3-16,0-11-1 15,-1-8-42-15,-2 0-15 16,-3-13-21 0</inkml:trace>
  <inkml:trace contextRef="#ctx0" brushRef="#br0" timeOffset="791.867">4685 400 212 0,'3'7'79'0,"-6"1"-61"0,-3-8 28 15,-3 0 10 1,0 0-11-16,-6-5-2 16,-3-3-2-16,-3-2-1 15,0-12-22-15,-2 7 1 0,-1-7-1 16,0 7-6-16,0 1 1 16,-3 6-8-16,-2 8-1 0,-1 8-2 15,0 16-2-15,3 5 1 0,0 8-1 16,7 14-3-1,2 7 0-15,6 11-5 16,6 2 0-16,6 6-20 0,6 2-9 16,6-5-32-16,3-13-11 15,-1-11-37 1,1-13-41-16,-3-16 63 16</inkml:trace>
  <inkml:trace contextRef="#ctx0" brushRef="#br0" timeOffset="1313.791">4089 881 264 0,'-6'24'99'0,"9"-11"-77"0,9 0 11 0,-3-5 2 0,9-8-6 16,12 0 1-16,11 0-15 15,10-5-6-15,0 2-6 16,-1-5 0-16,-2 3 2 0,-4 0-15 15,-8 2-8 1,-6 3-18-16,-6 0-7 0,-6 0 25 0,-6 0 11 16,-7-5 11-16,-2 5 5 15,-3 0 11 1,-5 5 7-16,-1 8-3 0,-3-2-2 16,3 10 1-16,0 0 0 15,3 0-4-15,6-2 1 16,6 2-9-16,3 0-4 15,5-7-2-15,7 1 1 16,3-7-3-16,3 0 0 16,0-2-1-16,-1-4-2 15,-2-2 1-15,3-2 1 16,-6-4 1-16,-3-4 1 16,-7-3 6-16,-5-3 6 0,-6-6 3 31,-6-4 1-31,-9 0-9 0,-5-1-2 15,-10 3-1-15,-6 8 0 0,0 3-4 16,-2 5-1-16,-1 3-14 16,6 10-6-1,6-5-13-15,9 3-4 16,9-3-26 0,9-3-9-16,12-5-4 15,12-5 0-15,9 5-14 16,5-5-47-1,1 5 35-15</inkml:trace>
  <inkml:trace contextRef="#ctx0" brushRef="#br0" timeOffset="1873.458">5000 881 196 0,'12'29'74'0,"-9"-8"-58"0,0 8 20 0,0-18 5 16,0 8-10-16,0-4-3 16,0-4-3-16,0 2 1 15,-3-5-14-15,0-3 17 0,-6-2 10 0,0-6-11 0,-3-2-4 16,-3-3-8-16,-3 0-2 15,-3 0-4-15,0-5 1 16,4 5-4-16,2 0 1 16,3 0-5-16,6 0 0 15,6-5-6-15,6-3-2 16,6 0-3-16,8-2 2 16,4 2 2-16,3 3-1 0,0-3-10 15,-4 5-2-15,1 6-12 16,-3-3-2-16,0 8-10 15,-3-5-4-15,0 5 14 16,-4 0 5-16,1 0 13 16,-3 5 6-16,0-5 9 15,0 3 4-15,0-3 3 16,0 0 2-16,3-3 1 16,-1 3 2-16,1-8 8 15,0 0 4-15,0 0 1 16,-3-5 1-1,-6-3 0-15,-6-2 0 16,-6 2-4-16,-9 3-1 0,-6 5-8 16,-6 8-4-16,-3 13 0 0,-2 8 3 15,2 8-6 1,3 8-2-16,6 0-3 0,12 0-3 16,9 0 1-16,9 0-1 15,12-8-5-15,12-5-1 16,8-3-6-16,7-7-3 15,8-12-35-15,-2 4-15 16,0-12-46-16,-4 4-18 16,-5-12 5-1</inkml:trace>
  <inkml:trace contextRef="#ctx0" brushRef="#br0" timeOffset="3347.509">7018 667 176 0,'0'13'66'0,"-3"-5"-52"0,3 0 36 0,-3 0 15 16,0 0-4-16,0-3 1 15,3 3-13-15,0 8-3 16,0-3-26-16,0 6-1 0,3 7 2 16,0 11-8-16,3 8-2 15,3 5-6-15,0 3-2 16,3 5-6-16,0 1-2 16,0-4-23-16,0 1-6 15,-3-3-7-15,0-16-3 16,-4-8 3-16,1-8 0 15,-3-18 1-15,0-6 2 16,-3-15-12-16,0-9-6 0,-3-7-7 16,-3-3-3-1,-2-8 36-15,-4 0 40 16,-3 0 22-16,-3-3 25 16,0 8 10-16,0 3-6 15,0 3-1-15,6 2-19 16,3-2-5-16,6 2-21 15,9 3 6-15,6-8 3 0,6 0 5 16,9 0 2-16,3 5 3 16,2 3 2-16,1 2-9 15,0 12-4-15,0 1-11 16,-1 12-5-16,-2 10-4 16,-3 5-3-16,-6 11-13 0,-9 7-4 15,-6 12-7-15,-9-1 0 16,-3 3 8-16,-6 0 5 15,-9-5-4-15,-6 2-1 16,-5-7 9-16,-1-9 6 16,0-5 3-16,0-5 2 15,6-5-13-15,4-3-7 16,5-8-13-16,3 0-5 16,6 0-13-16,3 0-5 15,3-8-43 1,6 2-47-16,0-2 46 15</inkml:trace>
  <inkml:trace contextRef="#ctx0" brushRef="#br0" timeOffset="3847.667">7977 93 212 0,'6'-3'82'0,"-6"3"-64"0,0 3 40 0,-3 2 12 16,-3-2-14-16,-3 7-5 16,-6-2-16-16,0 3-5 15,-3 10-17-15,-3 8-1 0,-6 0 1 16,1 8-5-16,-4 5-2 15,-3 3-6-15,0 8 0 16,7-8-2-16,-4 21-2 0,3 9-2 16,3-1-1-16,6 5-5 15,7-5 0-15,8-8-3 16,6 0 0-16,5-7-1 16,7-7 0-16,3-7-2 15,3-8-2-15,3-7-19 16,3-7-10-16,-1-7-34 15,1-5-12-15,-3-11-1 16</inkml:trace>
  <inkml:trace contextRef="#ctx0" brushRef="#br0" timeOffset="4435.9">8242 519 252 0,'-15'15'93'0,"6"-7"-72"0,-3 6 20 0,3-12 7 16,0 4-11-16,0 2 1 16,-3-3-4-16,0-3-1 0,0 6-18 15,-6-2 2-15,1 2 3 0,-1 5-2 16,-3 3-1-16,3-3-7 15,3 3-4-15,3 0-6 16,6 0-2-16,6 2-4 16,6-7-1-16,3 2-1 15,3 0 0-15,3 3 0 16,3 0 2-16,0-3-3 31,-3 8-1-31,-1-5-9 0,-5 5 0 16,-3-2 8-16,-6 2 5 15,-6 0 7-15,-3-8 4 16,-2 3-7 0,-1 0 0-16,-6-3-18 0,0-5-6 15,0 6-9-15,3-7-2 16,3-4-3-16,3 2-3 16,3-5-14-16,3-5-6 15,3 2-26 1</inkml:trace>
  <inkml:trace contextRef="#ctx0" brushRef="#br0" timeOffset="4969.081">8432 770 168 0,'-6'8'63'0,"0"5"-49"0,0-2 33 0,0-1 15 15,3-2-17-15,-3 3-5 16,3 2-10-16,0 0-2 0,0-2-16 16,3 2-2-16,0 0-3 0,3 3-1 15,0 0 1-15,0 0-6 16,3 2-3-16,3-2-4 16,0-2 1-16,0-7 1 15,0 1 2-15,0-5 3 16,0-3 4-16,3 0 0 15,0-3 0-15,0-5-3 16,2 1 1-16,4-7-2 16,0-2 2-16,-3 3-2 15,0 0-1-15,-3 2 1 16,-3-2-1-16,0-3 0 16,-3 8 2-16,-3-2-1 15,0 7-1-15,0-5 1 0,-3 8-1 16,0 3 0-16,-3 5 2 15,0 2 3-15,0-2 2 16,0 3-12-16,3 2-4 16,0-5-3-16,3 5 2 15,3 3-3-15,0-3 1 16,-1 3-3-16,1-3 2 16,3 3-13-16,0-2-3 15,0-4-9-15,0-5-2 16,0-5-57-1,0-5-33 1,0-5 60-16</inkml:trace>
  <inkml:trace contextRef="#ctx0" brushRef="#br0" timeOffset="5528.146">8843 820 192 0,'-6'0'71'0,"6"3"-55"0,0 10 37 0,0-5 15 15,0-3-12-15,3 6-3 16,0 2-24-16,0 0-7 15,0 3-14-15,0 0-3 0,0 0 1 16,0 3-1-16,0-4 2 16,0-4-4-16,-3 0-2 15,3-4 6-15,-3-7 5 32,0-5-2-32,0-3 0 0,0 0-6 15,0-8-1-15,0-2-1 16,0-1-2-16,3-2 1 15,0-5-1-15,0 2-3 16,2 3 0-16,1 5-1 16,0 0 3-16,0 3-5 15,0 10 2-15,3-2 2 16,-3 10 3-16,3 3 0 0,-3 8 2 16,0-3-7-1,0 6-1-15,0 2-7 0,0 0 0 0,0 3-10 16,0-3-3-16,0 0-4 15,0-5 0-15,0-3-22 16,0 1-7 0,-3-12-51-16,3-2-31 15,-1-2 63-15</inkml:trace>
  <inkml:trace contextRef="#ctx0" brushRef="#br0" timeOffset="5988.482">9170 757 156 0,'0'8'57'0,"0"-3"-44"0,0 8 38 0,0-10 16 16,0 5-20 0,0 5-6-16,0-5-19 0,0 5-4 15,0-5-10-15,3 5-1 0,0 3 0 16,-3-5-3-16,3-1-3 15,-3 1-3-15,0 2-1 16,0-5-3-16,0-3-1 16,0-2 4-16,0 2 1 15,3-5 4-15,-3 0 1 16,0 0 3-16,3-8 1 16,0 3 3-16,0-11 4 15,0 0-6 1,3-2-2-16,0-1 1 0,3-2 0 15,3 0-1 1,0 5-1-16,-3 3-3 16,0 5-2-16,-1 0 9 0,1 8 4 15,-3 8-6-15,3 5-2 16,-3 3-1-16,3 5 0 16,0 3-7-16,0-3 0 15,0 3-15-15,3 0-5 16,0-3-21-16,0 0-8 15,0-8-27-15,-1-2-13 16,-2-6-10 0</inkml:trace>
  <inkml:trace contextRef="#ctx0" brushRef="#br0" timeOffset="6515.084">9536 778 240 0,'-3'21'90'0,"0"-5"-70"0,0 8 19 16,3-14 3-16,0 6-20 15,6 5-5-15,0-5-10 16,3 5-3-16,6-5-2 16,0 0-6-16,3-8 0 0,0 0 0 15,0-3-1-15,-1-5 8 16,1-8 3-16,0-7-3 15,0-12 0-15,-3 3 8 0,-3-10 2 16,0 2 2-16,-3-2 4 16,-3 5-5-16,0 5 0 15,-3 3 5-15,-3 10 2 16,-3 3-6-16,3 8-4 16,0 8-2-16,0 8-1 15,0 5-7-15,3 3 0 16,0 5-3-16,2 8-2 15,1 0 0-15,0 0 0 16,0 0 0-16,0-2 0 16,-3 2 3-16,0-6 0 15,-6-2 1-15,-3 1 2 16,-6-9-1-16,0 3 2 0,-5-9 2 16,-4-1 2-16,-6-1-8 15,0-5-1-15,-6 2-16 16,1-2-5-16,-1 3-24 15,3-3-7-15,3 0-32 16,7-6-12-16,5 4-14 16</inkml:trace>
  <inkml:trace contextRef="#ctx0" brushRef="#br0" timeOffset="7058.223">10164 312 160 0,'6'6'60'0,"-6"-6"-47"0,0 2 41 15,0-2 15-15,0 0-9 16,0 0 0-16,0 0-8 16,0 5-2-16,0-2-28 15,0-3 0-15,0 5 0 0,0 3-1 0,0 8 2 16,0 0-7-16,3 11-1 16,0 4-9-16,3 12-2 15,0 15-2-15,3 5-2 16,3 9 1-16,0 2-1 15,3 5-11-15,0-13-3 16,-6-13-6-16,3 5-1 16,-4-10 5-16,-2-6 2 0,0-12-27 15,-3-7-12-15,-3-7-22 16,0-5-6-16,0-16-46 16</inkml:trace>
  <inkml:trace contextRef="#ctx0" brushRef="#br0" timeOffset="9719.146">10450 511 156 0,'6'-14'57'0,"-6"12"-44"0,3-4 12 0,-3 6 1 0,-3 0 5 16,0 0 4-16,0 0-8 15,0 0-4-15,3 0-13 16,0 0 5-16,3 6 4 0,0 2 1 16,3 0 3-16,0 8 2 15,3 5 2-15,0 8-3 16,3 8-1-16,3 3-10 16,0 2-5-16,-1 3-8 15,4-3 0-15,3-5 0 16,0-5 0-16,0-3-3 15,-3-8 0-15,0-10-1 16,-4-1 3-16,1-10-13 16,-6-5-6-16,0-8-3 0,-3-3-1 15,0-5 0-15,0-3 3 16,0-5-2-16,0 0 1 31,0-3 6-31,0-5 2 0,3-5 9 0,3-3 4 16,0-6 0-16,-1 12 0 15,1-4 7-15,0 6 4 16,0 6 3 0,0 2 3-16,-6 7 4 0,3 6 2 15,-3 9 2-15,-3 1 0 16,-3 6-2-16,-3 8-2 16,0 8-4-16,-3 11 0 15,-3 2-5-15,0 10-1 16,-3 6-4-1,0 14-1-15,0 7-6 0,-2 8 1 16,-1 5-9-16,0-2-2 16,3-3 6-16,0-11 2 15,3-4 0 1,3-14 0-16,0-6-7 0,3-4-2 16,3-11-13-16,0-3-4 15,3-8-14-15,0-5-5 16,0-6-36-1,0-4-60-15,0-3 35 16</inkml:trace>
  <inkml:trace contextRef="#ctx0" brushRef="#br0" timeOffset="10430.067">11060 0 172 0,'3'0'66'0,"-3"0"-52"0,3 0 30 0,-3 0 11 15,0 0-6-15,0 48-1 16,0-40-3-16,3 5 1 15,0 0-25-15,3-2 8 0,6 10 2 16,3 3-12-16,3 5-3 16,3 8-10-16,8 10-2 15,-2 1-2-15,0 10 1 16,0 8-2-16,-3 8 2 16,-4 6-7-16,-5 2 1 15,-6-5-8-15,-6 2-1 16,-6-5 7-1,-3-8 4-15,0-5 0 0,-6-5 0 16,1-11-15-16,-4-8-6 16,0-8-9-16,3-8-4 15,3-5-2-15,3-6-3 16,6 1-17-16,0-11-9 16,3-5-41-1</inkml:trace>
  <inkml:trace contextRef="#ctx0" brushRef="#br0" timeOffset="10787.858">11665 696 204 0,'-6'-8'77'0,"6"8"-60"0,0 0 13 15,0 0 3-15,3 0 1 16,3 0 1-16,2 0-1 15,4 0 1-15,6 0-19 16,6 0-9-16,6 0-3 0,3 0-3 16,5 0-1-16,1 0-2 15,-3 0-1-15,-7 0-27 0,-2 0-10 16,-6 8-42-16,-9-8-17 16,-9 0-1-1</inkml:trace>
  <inkml:trace contextRef="#ctx0" brushRef="#br0" timeOffset="11000.733">11733 918 256 0,'6'5'96'0,"-3"-2"-75"0,6 2 32 0,-6-2 8 15,6 2-18-15,3-5-7 0,6-5-10 16,5 2-5-16,4-5-11 0,3 3-4 0,3-8 0 15,-4 2-12-15,1 3-5 16,-3-5-55-16,-6-3-21 16,-3-5-64-1</inkml:trace>
  <inkml:trace contextRef="#ctx0" brushRef="#br0" timeOffset="11813.164">12516 201 184 0,'-18'13'68'0,"9"-10"-52"0,0 10 23 0,6-10 10 15,-3 2-10-15,0 3-2 16,0 0-19-16,0-3-6 16,0-2-8-16,0 5 6 0,3 0 3 15,1-3 5-15,2 3 3 16,0-3 2-16,2-5 1 15,7 3-7-15,3-6-2 0,6-2-5 16,3-3 1-16,9 0-6 16,6-5-3-16,8-3-4 15,4 0-1 1,-1 3 2-16,-5 0 0 0,-6 5 1 16,-6 5 0-16,-7 6-14 15,-8 5-5-15,-12 10-12 16,-12 1-4-16,-9 7 14 15,-8 3 10-15,-7 3 0 16,-3 2 3-16,-3 4-3 16,4-1 0-16,2-6 3 15,6 4 3-15,6-11 9 16,7-1 5-16,5-1 0 0,6-1 2 16,6-8-2-16,3-5 2 15,5 0 3-15,7 0 1 16,9-8-4-16,6 0 1 15,6-6-3-15,5 4 0 16,1-6-3-16,-1 0-1 16,1-3-6-16,0 3-1 15,-7-2-17-15,-2 5-5 16,-9 2-19-16,-3-2-8 16,-9-1-41-1,-6 4-58-15,-6-6 38 16</inkml:trace>
  <inkml:trace contextRef="#ctx0" brushRef="#br0" timeOffset="12333.169">12430 717 264 0,'14'8'99'0,"-11"-8"-77"0,3 0 31 0,-3 0 8 16,3 3-22-16,0 2-10 16,3-5-6-16,3 3-3 15,3 2-11-15,6 0 1 0,9 3 1 16,8-8-2-16,10 3 0 15,11-3-5-15,1 0-1 0,2 0-1 16,4 0 1-16,-1-3-2 16,-2 3-1-1,-7-5-2-15,-5 2 1 0,-6-2-19 16,-10 0-7 0,-8-3-13-1,-6 5-5-15,-9-5-19 16,-6 3-8-16,-6-3-56 15</inkml:trace>
  <inkml:trace contextRef="#ctx0" brushRef="#br0" timeOffset="13161.194">13162 923 224 0,'-3'-5'85'0,"0"5"-66"0,0-5 12 16,0 5 3-16,0 0-3 16,-3-3 2-16,0 3-5 15,0-5 0-15,0 2-16 16,-3 3 6-16,0 0 3 0,-3 0-3 16,-3 0 0-16,-2 0-2 15,-4 3 3-15,6-3-9 0,-15 5-3 16,6-2-4-16,-17 7-3 15,-4-2-2 1,0 8 1-16,4 0 1 0,2 5 0 16,6 3-3-16,6 3 0 15,10-12-3-15,5 7 1 16,12-12 3-16,12 1 3 16,11-9 2-16,16-4 1 15,-9-1 0-15,23-13 0 16,7-5 0-16,-1-3 0 15,-2 0-2-15,-3 3-2 16,-13 5 1-16,-8 3-1 16,-9 5 4-16,-9 3 2 15,-6 5-2-15,-6 5-1 16,-6 1-1-16,-3 1-2 0,0 1 1 16,0 3 1-16,3 0 1 15,0 4 1-15,0-7-2 16,3 6-2-16,0-6-2 15,0 2 1-15,0 3 3 16,-3-5 1-16,0 0-1 16,0 5-2-16,0-7 1 15,0 2 1-15,0 2 1 16,3 3 1-16,0 3 0 16,0 11 0-16,0-1-2 15,0 17-2-15,0 7-4 16,0-2-2-16,0 2-6 15,0 0 0-15,0 0-7 0,0-10-1 16,0-3-2-16,0-3 0 16,0-12-16-16,0-4-8 15,0-5-30-15,0-7-13 16,0-12-29 0</inkml:trace>
  <inkml:trace contextRef="#ctx0" brushRef="#br0" timeOffset="16531.72">15058 667 280 0,'3'-8'104'0,"-3"3"-81"0,0 2 34 0,0 3 8 16,0 0-17-16,0 0-2 15,0 0-16-15,-3 8-6 16,3-6-14-16,0 9 0 0,3-3 1 0,0 3 0 16,3 10 1-16,3 0-2 15,3 16 1-15,2 8-6 16,1 13-3-16,-3 3-1 16,-3 10 1-16,-3-4-8 15,-6-7-1-15,-3 1-3 16,0-5 1-16,0-11-2 15,0-8 2-15,0-8-2 16,3-8 2-16,0-5-2 16,0-8 2-16,0-8-4 15,0-8-2-15,0-13-9 16,0-3-3-16,3-5 13 0,0-8 5 16,0 0 3-16,0-8 2 15,0-5 11-15,0-3 5 0,0-3 8 16,0 8 2-16,0 4-5 31,0-4 0-31,0 8-8 0,0 3-1 16,0 0-6-16,3 0-4 15,3 0 3-15,3 0 1 16,3 3 2-16,5 2 0 16,4-5-2-16,3 8 1 15,3 2 0-15,3 9 1 16,-1 4 0-16,1 7 0 0,3 7-5 15,-6 2-1 1,-4 11-4-16,-5 9-1 0,-6 7 4 16,-6 2 3-16,-6 6 3 15,-9 6 1-15,-6-6-5 0,-6 3 1 16,-6 2 2 0,-5-5 1-16,-4-3 3 0,-9-2 1 15,1-3-1 1,2-5 1-16,3-3-6 0,3-8-3 0,7-5-13 15,2-5-5 1,6 2-25-16,6-5-11 0,6 0-28 16,3-5-9-16,3-3-44 15</inkml:trace>
  <inkml:trace contextRef="#ctx0" brushRef="#br0" timeOffset="17393.429">15159 193 236 0,'-3'8'88'0,"-3"-5"-69"0,-3 10 22 16,3-5 3-16,-3 0-7 0,0 5-2 16,0 0-6-16,4-2-1 15,-1 2-16-15,3 0 2 0,0-2 0 16,3 2-3-16,0-5 1 0,3-3-3 15,0 3 0 1,-3-5-3 0,3 2 1-16,0-5-4 0,2 0 0 15,1-5 10-15,3 2 3 16,0-5-1-16,3-5 1 16,3-3-3-16,3-5 0 15,3-3-7-15,3-2-2 16,-1 2-2-16,-2 3 1 15,-3-3-2-15,-3 8 2 16,-3-2-2-16,0 7 2 16,-3-2-4-16,-3 5 0 15,0 0 1-15,-3 3 2 16,0-3-3-16,3 5 0 16,-4-2-1-16,4-3 0 15,-3 3 2-15,0 2 0 16,0 3 2-16,0-5 1 0,0-43-4 15,0 48 1-15,0 0-2 16,0 0 0-16,0 48 2 16,0-43 0-16,0 3 0 15,3 5 0-15,3-2-3 16,3 5 2-16,3 10 1 16,3-2 0-16,0 5 0 15,2-8 0-15,4 3 0 16,-3 2 0-16,0-7 0 15,0 2 2-15,-3-5-3 16,-4-3 0-16,-2 0-19 16,0-5-7-16,0 0-41 0,3-2-19 15,-3-12-89 1</inkml:trace>
  <inkml:trace contextRef="#ctx0" brushRef="#br0" timeOffset="35698.564">15784 770 184 0,'-3'3'71'0,"0"2"-55"0,-6 0 20 16,3 3 6-16,0 0 14 16,-3 5 8-16,0-5-4 15,1 0 1-15,-1 0-34 16,3-5 4-16,0 2 3 0,6 0-5 15,3-5-2-15,3 0-11 16,3-5-3-16,5 5-3 16,4-5-1-16,6 2-5 0,3-2-1 15,0 2-3-15,0-2-1 16,-1 2-6-16,1 3 0 16,-3 3-21-16,-3-3-9 15,-6 0-54-15,-3 5-23 16,-4-5-56-1</inkml:trace>
  <inkml:trace contextRef="#ctx0" brushRef="#br0" timeOffset="36023.358">15614 960 320 0,'3'3'121'0,"6"2"-95"0,6-5 27 16,-6 0 6 0,6 0-10-16,0 0-1 15,3 3-10-15,0 2-1 16,3-2-21-16,2 2-3 0,1 3 1 15,3 0-8-15,3 0-1 16,2 0-5-16,-2 3-3 0,0-3-12 16,0-1-2-16,-6-4-14 15,-4 2-3-15,-5-2-53 0,-3 2-20 16,-3-10-62 0</inkml:trace>
  <inkml:trace contextRef="#ctx0" brushRef="#br0" timeOffset="37857.676">16704 246 148 0,'0'-8'57'0,"-3"8"-44"0,0-5 25 0,0 5 8 0,-3 0 5 15,3 0 5-15,0 0-3 16,0 0 0-16,0 0-29 15,3 0 6-15,0 0 3 0,0 0-6 16,3 0-3-16,0-3-10 16,3 3-4-16,3-5-3 15,3 5 0-15,6-3-4 16,6-2 0-16,2 2-1 16,1-2-2-16,3 5 1 15,-3 0 1-15,-4 0-1 0,-2 5-1 16,-3 3 1-16,-3 0-1 15,-3 8 0-15,-3-3 2 16,0 3-3-16,-6 0 0 16,-3 5-1-16,-3 0-2 15,-6 3 0-15,-3-3 0 16,-6 8 3-16,-3 1 0 16,-3 1-4-16,1-2 1 15,-1 6-5-15,0-3-1 16,3-3 2-16,3 0 3 15,0-5 0-15,4-3 1 0,2 0 7 16,3-5 3-16,0-3 3 16,3 3 5-1,0-8-4-15,3 0 2 0,3 0-3 16,3 0 2-16,0-3-4 16,3-2-2-16,6-3 2 15,3 0 0-15,5-3-6 16,4 3 0-16,6-8-1 15,3 3 0-15,-3 2 2 16,-1 3 3-16,1-5-2 16,0 5 0-16,-3 0-1 15,-1 0 1-15,-2 0-11 16,0 5-4-16,-3-5-8 16,0 0-2-16,-3 0-10 0,-4 0-5 15,1-5-22-15,-3 2-8 16,0-7-72-1,3-1-48-15,-3-10 83 16</inkml:trace>
  <inkml:trace contextRef="#ctx0" brushRef="#br0" timeOffset="38453.27">17430 394 156 0,'-3'0'60'0,"0"0"-47"0,-3 0 24 15,6 0 8-15,-6 6-3 0,0-6 0 16,0 0-6-16,0 2 0 15,1-2-20-15,-4 0 4 0,3 0 1 16,0 0-5-16,3 0-1 16,0 0 2-16,3-2 1 15,0 2 2-15,0-6 0 16,0 4 0-16,3-4 2 16,0 1-3-16,3 2-2 15,3 3-3-15,5-5 1 16,7 2-6-1,3 3-3-15,6 0-1 0,0 0 1 0,-1 0-5 16,4 0-1-16,-6 0-9 16,-6 3-2-16,-6-3-12 15,-3 5-5-15,-1-5-12 16,-2 3-2-16,-3-3-13 16,-3 0-6-16,0 0-37 15,-3-3-15-15,0-5 5 16</inkml:trace>
  <inkml:trace contextRef="#ctx0" brushRef="#br0" timeOffset="38810.953">17511 156 260 0,'3'0'99'0,"-3"0"-77"0,3 0 18 16,-3 0 4-16,0 0-14 0,2 8-3 16,-2-5-2-16,3 7 1 15,-3 1-14-15,0 2-2 0,-3 3 0 16,-2 5-2-16,-1 3 1 15,-3 10-5-15,0-2-1 0,3 2-1 16,3-2-2-16,3 3-4 16,3-4-2-16,3-2-13 15,0-7-5-15,3-1-14 16,0-11-6-16,-1-2-38 16,1-8-15-16,0-2-15 15</inkml:trace>
  <inkml:trace contextRef="#ctx0" brushRef="#br0" timeOffset="39936.878">18502 0 220 0,'3'0'85'0,"0"0"-66"0</inkml:trace>
  <inkml:trace contextRef="#ctx0" brushRef="#br0">18523 0 612 0,'3'8'0'0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30T14:27:10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19255 0 532 0,'-33'0'13'0,"21"0"4"0,-3 0-3 15,-3 69 3-15,1-32-10 16,-1 0-2-16,0 0-3 16,3 0-2-16,3 0 1 0,0 0-1 15,6 0 0-15,6-8 0 16,3 0 2-16,6 0 1 15,6-5 3-15,6-3-5 16,6 1-1-16,2-7-2 0,4-7-2 16,-3 0-13-16,0 0-4 15,-7-2-9-15,-2 1-2 16,-6-1-26-16,-6 2-13 16,-9 0-53-1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 New Roman" pitchFamily="18" charset="0"/>
              </a:defRPr>
            </a:lvl1pPr>
          </a:lstStyle>
          <a:p>
            <a:fld id="{E36F7969-D82F-4DC3-95E4-C1F24D6FC6D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042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EAB0DF-88E3-4C28-8742-0527497F77B2}" type="slidenum">
              <a:rPr lang="en-US"/>
              <a:pPr/>
              <a:t>1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0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F084D9-B26D-4465-88FB-AE6EEB2FDD8F}" type="slidenum">
              <a:rPr lang="en-US"/>
              <a:pPr/>
              <a:t>26</a:t>
            </a:fld>
            <a:endParaRPr lang="en-US"/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8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304843-50E7-4FD6-88B4-BA02AF95654A}" type="slidenum">
              <a:rPr lang="en-US"/>
              <a:pPr/>
              <a:t>28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54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D1B7DF-FF55-47D6-84EA-1E5671898B12}" type="slidenum">
              <a:rPr lang="en-US"/>
              <a:pPr/>
              <a:t>29</a:t>
            </a:fld>
            <a:endParaRPr lang="en-US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41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33647A-89FD-478C-87E2-5AC905EB98B9}" type="slidenum">
              <a:rPr lang="en-US"/>
              <a:pPr/>
              <a:t>30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04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A92A1-5C70-4295-965A-6FA073F6CB22}" type="slidenum">
              <a:rPr lang="en-US"/>
              <a:pPr/>
              <a:t>31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82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E5DA59-0ED6-4B8E-9749-C4C6A5BD5477}" type="slidenum">
              <a:rPr lang="en-US"/>
              <a:pPr/>
              <a:t>32</a:t>
            </a:fld>
            <a:endParaRPr lang="en-US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2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BE1E02-BCD9-4BCE-9FD9-320BE47C1C0E}" type="slidenum">
              <a:rPr lang="en-US"/>
              <a:pPr/>
              <a:t>33</a:t>
            </a:fld>
            <a:endParaRPr 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58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9EA8EC-A29A-4637-9234-7D444EEFD503}" type="slidenum">
              <a:rPr lang="en-US"/>
              <a:pPr/>
              <a:t>34</a:t>
            </a:fld>
            <a:endParaRPr 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31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B1635B-9DBD-4754-BC29-C3AD23547543}" type="slidenum">
              <a:rPr lang="en-US"/>
              <a:pPr/>
              <a:t>2</a:t>
            </a:fld>
            <a:endParaRPr lang="en-US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66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16F989-DDCE-421C-B0D9-6F6A65DEDECF}" type="slidenum">
              <a:rPr lang="en-US"/>
              <a:pPr/>
              <a:t>18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59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DDD933-66EC-4364-A634-506A78A08DD0}" type="slidenum">
              <a:rPr lang="en-US"/>
              <a:pPr/>
              <a:t>19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56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9F4971-22DE-4483-B586-F1516691C2AC}" type="slidenum">
              <a:rPr lang="en-US"/>
              <a:pPr/>
              <a:t>20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79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CC2DCD-369A-4000-889A-760238FC9642}" type="slidenum">
              <a:rPr lang="en-US"/>
              <a:pPr/>
              <a:t>21</a:t>
            </a:fld>
            <a:endParaRPr lang="en-US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58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CFE7B7-FAFF-4BEA-820C-9528F61E7518}" type="slidenum">
              <a:rPr lang="en-US"/>
              <a:pPr/>
              <a:t>22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57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8B57F9-88B8-43BA-AC96-EE62E46511A9}" type="slidenum">
              <a:rPr lang="en-US"/>
              <a:pPr/>
              <a:t>23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80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D19660-A44E-422A-B299-2ECE409FCE75}" type="slidenum">
              <a:rPr lang="en-US"/>
              <a:pPr/>
              <a:t>24</a:t>
            </a:fld>
            <a:endParaRPr lang="en-US"/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3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19, 1999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DB1E2-BF1C-4AB9-B542-611B6A9DE1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19, 1999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5E936-1B61-4B6E-AC3F-68CD76DAEA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19, 1999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C45AC-9085-47A7-883C-038A9605D3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32B81425-3619-4773-91F9-BD917B5FFDC3}" type="slidenum">
              <a:rPr lang="tr-TR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19, 1999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14AD2-7315-43A5-B042-8A77C581B9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19, 1999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50A90-AB53-4919-B4E4-04C2E623E9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19, 1999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1F7AB-5193-4AD1-A6B8-2EA3A7BD5B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19, 1999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D15EA-7809-4A29-9D61-1F000BC018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19, 1999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FA5EC-2490-4A6C-A6EB-CF3C21DAA3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19, 1999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1FFD2-85A4-48E9-9B5A-9F1826CFF9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19, 1999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889C5-4494-441F-AF07-54C824E4F5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19, 1999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C36F6-4276-4014-A8D5-A49DABF08B2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October 19, 1999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0BA5C-8340-4239-BFBC-9D8D484EF88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3.png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e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8.emf"/><Relationship Id="rId4" Type="http://schemas.openxmlformats.org/officeDocument/2006/relationships/image" Target="../media/image5.emf"/><Relationship Id="rId9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4.emf"/><Relationship Id="rId3" Type="http://schemas.openxmlformats.org/officeDocument/2006/relationships/tags" Target="../tags/tag20.xml"/><Relationship Id="rId7" Type="http://schemas.openxmlformats.org/officeDocument/2006/relationships/notesSlide" Target="../notesSlides/notesSlide16.xml"/><Relationship Id="rId12" Type="http://schemas.openxmlformats.org/officeDocument/2006/relationships/customXml" Target="../ink/ink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6.png"/><Relationship Id="rId5" Type="http://schemas.openxmlformats.org/officeDocument/2006/relationships/tags" Target="../tags/tag22.xml"/><Relationship Id="rId10" Type="http://schemas.openxmlformats.org/officeDocument/2006/relationships/image" Target="../media/image25.png"/><Relationship Id="rId4" Type="http://schemas.openxmlformats.org/officeDocument/2006/relationships/tags" Target="../tags/tag21.xml"/><Relationship Id="rId9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oleObject" Target="../embeddings/oleObject1.bin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.png"/><Relationship Id="rId2" Type="http://schemas.openxmlformats.org/officeDocument/2006/relationships/tags" Target="../tags/tag3.xml"/><Relationship Id="rId16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3.png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Bayesian Learning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/>
              <a:t>Slides adapted from Nathalie </a:t>
            </a:r>
            <a:r>
              <a:rPr lang="en-US" sz="2000" dirty="0" err="1"/>
              <a:t>Japkowicz</a:t>
            </a:r>
            <a:r>
              <a:rPr lang="en-US" sz="2000" dirty="0"/>
              <a:t> and David </a:t>
            </a:r>
            <a:r>
              <a:rPr lang="en-US" sz="2000" dirty="0" err="1"/>
              <a:t>Kauchak</a:t>
            </a:r>
            <a:endParaRPr lang="en-US" sz="2000" dirty="0"/>
          </a:p>
          <a:p>
            <a:r>
              <a:rPr lang="en-US" sz="2000" dirty="0"/>
              <a:t> </a:t>
            </a:r>
          </a:p>
        </p:txBody>
      </p:sp>
      <p:sp>
        <p:nvSpPr>
          <p:cNvPr id="2053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7112000"/>
            <a:ext cx="9144000" cy="508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/>
              <a:t>TexPoint fonts used in EMF. </a:t>
            </a:r>
          </a:p>
          <a:p>
            <a:pPr algn="ctr"/>
            <a:r>
              <a:rPr lang="en-US"/>
              <a:t>Read the TexPoint manual before you delete this box.: </a:t>
            </a:r>
            <a:r>
              <a:rPr lang="en-US">
                <a:sym typeface="cmmi10" pitchFamily="34" charset="2"/>
              </a:rPr>
              <a:t></a:t>
            </a:r>
            <a:r>
              <a:rPr lang="en-US">
                <a:sym typeface="cmr10" pitchFamily="34" charset="2"/>
              </a:rPr>
              <a:t></a:t>
            </a:r>
            <a:r>
              <a:rPr lang="en-US">
                <a:sym typeface="cmmi10" pitchFamily="34" charset="2"/>
              </a:rPr>
              <a:t></a:t>
            </a:r>
            <a:r>
              <a:rPr lang="en-US">
                <a:sym typeface="cmsy10" pitchFamily="34" charset="2"/>
              </a:rPr>
              <a:t></a:t>
            </a:r>
            <a:r>
              <a:rPr lang="en-US">
                <a:sym typeface="cmmi10" pitchFamily="34" charset="2"/>
              </a:rPr>
              <a:t></a:t>
            </a:r>
            <a:r>
              <a:rPr lang="en-US">
                <a:sym typeface="cmr10" pitchFamily="34" charset="2"/>
              </a:rPr>
              <a:t></a:t>
            </a:r>
            <a:r>
              <a:rPr lang="en-US">
                <a:sym typeface="cmmi7" pitchFamily="34" charset="2"/>
              </a:rPr>
              <a:t></a:t>
            </a:r>
            <a:r>
              <a:rPr lang="en-US">
                <a:sym typeface="cmr7" pitchFamily="34" charset="2"/>
              </a:rPr>
              <a:t></a:t>
            </a:r>
            <a:r>
              <a:rPr lang="en-US">
                <a:sym typeface="cmmi7" pitchFamily="34" charset="2"/>
              </a:rPr>
              <a:t></a:t>
            </a:r>
            <a:r>
              <a:rPr lang="en-US">
                <a:sym typeface="cmsy7" pitchFamily="34" charset="2"/>
              </a:rPr>
              <a:t></a:t>
            </a:r>
            <a:r>
              <a:rPr lang="en-US">
                <a:sym typeface="cmmi7" pitchFamily="34" charset="2"/>
              </a:rPr>
              <a:t></a:t>
            </a:r>
            <a:r>
              <a:rPr lang="en-US">
                <a:sym typeface="cmr7" pitchFamily="34" charset="2"/>
              </a:rPr>
              <a:t></a:t>
            </a:r>
            <a:r>
              <a:rPr lang="en-US">
                <a:sym typeface="cmmi7" pitchFamily="34" charset="2"/>
              </a:rPr>
              <a:t></a:t>
            </a:r>
            <a:r>
              <a:rPr lang="en-US">
                <a:sym typeface="cmr7" pitchFamily="34" charset="2"/>
              </a:rPr>
              <a:t></a:t>
            </a:r>
            <a:r>
              <a:rPr lang="en-US">
                <a:sym typeface="cmmi7" pitchFamily="34" charset="2"/>
              </a:rPr>
              <a:t></a:t>
            </a:r>
            <a:r>
              <a:rPr lang="en-US">
                <a:sym typeface="cmr7" pitchFamily="34" charset="2"/>
              </a:rPr>
              <a:t></a:t>
            </a:r>
            <a:r>
              <a:rPr lang="en-US">
                <a:sym typeface="cmmi7" pitchFamily="34" charset="2"/>
              </a:rPr>
              <a:t></a:t>
            </a:r>
            <a:r>
              <a:rPr lang="en-US">
                <a:sym typeface="cmr7" pitchFamily="34" charset="2"/>
              </a:rPr>
              <a:t></a:t>
            </a:r>
            <a:r>
              <a:rPr lang="en-US">
                <a:sym typeface="cmmi7" pitchFamily="34" charset="2"/>
              </a:rPr>
              <a:t></a:t>
            </a:r>
            <a:r>
              <a:rPr lang="en-US">
                <a:sym typeface="cmr7" pitchFamily="34" charset="2"/>
              </a:rPr>
              <a:t>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 (aka product rule)</a:t>
            </a:r>
          </a:p>
        </p:txBody>
      </p:sp>
      <p:graphicFrame>
        <p:nvGraphicFramePr>
          <p:cNvPr id="177154" name="Content Placeholder 3"/>
          <p:cNvGraphicFramePr>
            <a:graphicFrameLocks noChangeAspect="1"/>
          </p:cNvGraphicFramePr>
          <p:nvPr/>
        </p:nvGraphicFramePr>
        <p:xfrm>
          <a:off x="796925" y="1752600"/>
          <a:ext cx="244157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1" name="Equation" r:id="rId3" imgW="1193800" imgH="393700" progId="Equation.3">
                  <p:embed/>
                </p:oleObj>
              </mc:Choice>
              <mc:Fallback>
                <p:oleObj name="Equation" r:id="rId3" imgW="1193800" imgH="393700" progId="Equation.3">
                  <p:embed/>
                  <p:pic>
                    <p:nvPicPr>
                      <p:cNvPr id="177154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25" y="1752600"/>
                        <a:ext cx="2441575" cy="804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ight Arrow 5"/>
          <p:cNvSpPr/>
          <p:nvPr/>
        </p:nvSpPr>
        <p:spPr bwMode="auto">
          <a:xfrm>
            <a:off x="3517900" y="1980337"/>
            <a:ext cx="1066800" cy="296932"/>
          </a:xfrm>
          <a:prstGeom prst="rightArrow">
            <a:avLst/>
          </a:prstGeom>
          <a:noFill/>
          <a:ln w="25400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1" charset="0"/>
              <a:ea typeface="Arial" pitchFamily="-111" charset="0"/>
              <a:cs typeface="Arial" pitchFamily="-111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2667000"/>
            <a:ext cx="655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can view calculating the probability of X AND Y occurring as two steps: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Y occurs with some probability P(Y)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Then, X occurs, given that Y has occurred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Works with more than 2 variables…</a:t>
            </a:r>
          </a:p>
        </p:txBody>
      </p:sp>
      <p:graphicFrame>
        <p:nvGraphicFramePr>
          <p:cNvPr id="10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189976"/>
              </p:ext>
            </p:extLst>
          </p:nvPr>
        </p:nvGraphicFramePr>
        <p:xfrm>
          <a:off x="1274763" y="4513263"/>
          <a:ext cx="3868737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2" name="Equation" r:id="rId5" imgW="1892300" imgH="177800" progId="Equation.3">
                  <p:embed/>
                </p:oleObj>
              </mc:Choice>
              <mc:Fallback>
                <p:oleObj name="Equation" r:id="rId5" imgW="1892300" imgH="177800" progId="Equation.3">
                  <p:embed/>
                  <p:pic>
                    <p:nvPicPr>
                      <p:cNvPr id="177155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763" y="4513263"/>
                        <a:ext cx="3868737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069926"/>
              </p:ext>
            </p:extLst>
          </p:nvPr>
        </p:nvGraphicFramePr>
        <p:xfrm>
          <a:off x="1244600" y="5046663"/>
          <a:ext cx="3609975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3" name="Equation" r:id="rId7" imgW="1765300" imgH="177800" progId="Equation.3">
                  <p:embed/>
                </p:oleObj>
              </mc:Choice>
              <mc:Fallback>
                <p:oleObj name="Equation" r:id="rId7" imgW="1765300" imgH="177800" progId="Equation.3">
                  <p:embed/>
                  <p:pic>
                    <p:nvPicPr>
                      <p:cNvPr id="1792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5046663"/>
                        <a:ext cx="3609975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727006"/>
              </p:ext>
            </p:extLst>
          </p:nvPr>
        </p:nvGraphicFramePr>
        <p:xfrm>
          <a:off x="1219200" y="5656263"/>
          <a:ext cx="4597400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4" name="Equation" r:id="rId9" imgW="2247900" imgH="177800" progId="Equation.3">
                  <p:embed/>
                </p:oleObj>
              </mc:Choice>
              <mc:Fallback>
                <p:oleObj name="Equation" r:id="rId9" imgW="2247900" imgH="177800" progId="Equation.3">
                  <p:embed/>
                  <p:pic>
                    <p:nvPicPr>
                      <p:cNvPr id="1792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656263"/>
                        <a:ext cx="4597400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9099795"/>
              </p:ext>
            </p:extLst>
          </p:nvPr>
        </p:nvGraphicFramePr>
        <p:xfrm>
          <a:off x="1266825" y="6265863"/>
          <a:ext cx="363537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5" name="Equation" r:id="rId11" imgW="1778000" imgH="177800" progId="Equation.3">
                  <p:embed/>
                </p:oleObj>
              </mc:Choice>
              <mc:Fallback>
                <p:oleObj name="Equation" r:id="rId11" imgW="1778000" imgH="177800" progId="Equation.3">
                  <p:embed/>
                  <p:pic>
                    <p:nvPicPr>
                      <p:cNvPr id="1792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5" y="6265863"/>
                        <a:ext cx="3635375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14AD2-7315-43A5-B042-8A77C581B979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D54F48E-CBCD-460F-84B6-1B70CA2F938A}"/>
                  </a:ext>
                </a:extLst>
              </p:cNvPr>
              <p:cNvSpPr/>
              <p:nvPr/>
            </p:nvSpPr>
            <p:spPr>
              <a:xfrm>
                <a:off x="4829433" y="1929658"/>
                <a:ext cx="4061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D54F48E-CBCD-460F-84B6-1B70CA2F9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433" y="1929658"/>
                <a:ext cx="4061047" cy="369332"/>
              </a:xfrm>
              <a:prstGeom prst="rect">
                <a:avLst/>
              </a:prstGeom>
              <a:blipFill>
                <a:blip r:embed="rId1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03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Rule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28600" y="1295400"/>
            <a:ext cx="6591300" cy="1230313"/>
            <a:chOff x="762000" y="1905000"/>
            <a:chExt cx="6591300" cy="1230313"/>
          </a:xfrm>
        </p:grpSpPr>
        <p:graphicFrame>
          <p:nvGraphicFramePr>
            <p:cNvPr id="4" name="Content Placeholder 3"/>
            <p:cNvGraphicFramePr>
              <a:graphicFrameLocks noChangeAspect="1"/>
            </p:cNvGraphicFramePr>
            <p:nvPr/>
          </p:nvGraphicFramePr>
          <p:xfrm>
            <a:off x="762000" y="1905000"/>
            <a:ext cx="2441575" cy="804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52" name="Equation" r:id="rId3" imgW="1193800" imgH="393700" progId="Equation.3">
                    <p:embed/>
                  </p:oleObj>
                </mc:Choice>
                <mc:Fallback>
                  <p:oleObj name="Equation" r:id="rId3" imgW="1193800" imgH="393700" progId="Equation.3">
                    <p:embed/>
                    <p:pic>
                      <p:nvPicPr>
                        <p:cNvPr id="4" name="Content Placeholder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2000" y="1905000"/>
                          <a:ext cx="2441575" cy="804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ight Arrow 5"/>
            <p:cNvSpPr/>
            <p:nvPr/>
          </p:nvSpPr>
          <p:spPr bwMode="auto">
            <a:xfrm>
              <a:off x="3352800" y="2027238"/>
              <a:ext cx="609600" cy="533400"/>
            </a:xfrm>
            <a:prstGeom prst="rightArrow">
              <a:avLst/>
            </a:prstGeom>
            <a:noFill/>
            <a:ln w="25400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sp>
          <p:nvSpPr>
            <p:cNvPr id="9" name="Right Arrow 8"/>
            <p:cNvSpPr/>
            <p:nvPr/>
          </p:nvSpPr>
          <p:spPr bwMode="auto">
            <a:xfrm rot="5400000">
              <a:off x="6754577" y="2536591"/>
              <a:ext cx="664045" cy="533400"/>
            </a:xfrm>
            <a:prstGeom prst="rightArrow">
              <a:avLst>
                <a:gd name="adj1" fmla="val 36077"/>
                <a:gd name="adj2" fmla="val 50000"/>
              </a:avLst>
            </a:prstGeom>
            <a:noFill/>
            <a:ln w="25400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</p:grpSp>
      <p:graphicFrame>
        <p:nvGraphicFramePr>
          <p:cNvPr id="250886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286198"/>
              </p:ext>
            </p:extLst>
          </p:nvPr>
        </p:nvGraphicFramePr>
        <p:xfrm>
          <a:off x="4613275" y="2617788"/>
          <a:ext cx="4338638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3" name="Equation" r:id="rId5" imgW="1600200" imgH="419040" progId="Equation.3">
                  <p:embed/>
                </p:oleObj>
              </mc:Choice>
              <mc:Fallback>
                <p:oleObj name="Equation" r:id="rId5" imgW="1600200" imgH="419040" progId="Equation.3">
                  <p:embed/>
                  <p:pic>
                    <p:nvPicPr>
                      <p:cNvPr id="250886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3275" y="2617788"/>
                        <a:ext cx="4338638" cy="113506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1"/>
                        </a:solidFill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33400" y="3886200"/>
            <a:ext cx="8229600" cy="2286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Allows us to use P(Y|X) rather than P(X|Y)</a:t>
            </a:r>
          </a:p>
          <a:p>
            <a:r>
              <a:rPr lang="en-US" dirty="0"/>
              <a:t>Sometimes this can be more intuitive</a:t>
            </a:r>
          </a:p>
          <a:p>
            <a:endParaRPr lang="en-US" dirty="0"/>
          </a:p>
          <a:p>
            <a:r>
              <a:rPr lang="en-US" dirty="0"/>
              <a:t>Back to Machine Learning…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14AD2-7315-43A5-B042-8A77C581B979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5ACAC1-E6DA-4167-8BC6-9594C452AB34}"/>
                  </a:ext>
                </a:extLst>
              </p:cNvPr>
              <p:cNvSpPr/>
              <p:nvPr/>
            </p:nvSpPr>
            <p:spPr>
              <a:xfrm>
                <a:off x="3558953" y="1468314"/>
                <a:ext cx="4061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5ACAC1-E6DA-4167-8BC6-9594C452A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953" y="1468314"/>
                <a:ext cx="4061047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FB3BC6B8-AFE3-49D9-9C3B-4A035DFD9578}"/>
              </a:ext>
            </a:extLst>
          </p:cNvPr>
          <p:cNvSpPr/>
          <p:nvPr/>
        </p:nvSpPr>
        <p:spPr>
          <a:xfrm>
            <a:off x="6096000" y="1198841"/>
            <a:ext cx="1676400" cy="901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Modeling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133600"/>
            <a:ext cx="1143000" cy="4191000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6200000">
            <a:off x="174863" y="3961270"/>
            <a:ext cx="1522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training data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1862863" y="3612178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grpSp>
        <p:nvGrpSpPr>
          <p:cNvPr id="7" name="Group 37"/>
          <p:cNvGrpSpPr/>
          <p:nvPr/>
        </p:nvGrpSpPr>
        <p:grpSpPr>
          <a:xfrm>
            <a:off x="2497357" y="3259400"/>
            <a:ext cx="1541243" cy="1371600"/>
            <a:chOff x="7380511" y="3505200"/>
            <a:chExt cx="1432277" cy="1371600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380511" y="3827200"/>
              <a:ext cx="14322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probabilistic model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 rot="19152411">
            <a:off x="1887399" y="3058405"/>
            <a:ext cx="64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39694" y="2438400"/>
            <a:ext cx="48078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 the data with probabilistic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Want to learn: p(</a:t>
            </a:r>
            <a:r>
              <a:rPr lang="en-US" sz="2400" i="1" dirty="0"/>
              <a:t>features, label</a:t>
            </a:r>
            <a:r>
              <a:rPr lang="en-US" sz="2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tells us how likely these features </a:t>
            </a:r>
            <a:r>
              <a:rPr lang="en-US" sz="2400" i="1" dirty="0"/>
              <a:t>and</a:t>
            </a:r>
            <a:r>
              <a:rPr lang="en-US" sz="2400" dirty="0"/>
              <a:t> this label 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14AD2-7315-43A5-B042-8A77C581B9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87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Fruit Classification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4245" y="2720087"/>
            <a:ext cx="2657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red, round, leaf, 3oz,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4245" y="3563237"/>
            <a:ext cx="3208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green, round, no leaf, 4oz,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4245" y="4472927"/>
            <a:ext cx="3354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yellow, curved, no leaf, 4oz,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4245" y="5497133"/>
            <a:ext cx="3317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green, curved, no leaf, 5oz, 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99266" y="2119217"/>
            <a:ext cx="8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label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99266" y="2770772"/>
            <a:ext cx="73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3698045" y="3591127"/>
            <a:ext cx="73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3698045" y="4555119"/>
            <a:ext cx="89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</a:t>
            </a:r>
            <a:endParaRPr lang="en-US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98045" y="5486806"/>
            <a:ext cx="89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653938" y="2210663"/>
            <a:ext cx="1157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examples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18221" y="1620518"/>
            <a:ext cx="182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data</a:t>
            </a:r>
          </a:p>
        </p:txBody>
      </p:sp>
      <p:sp>
        <p:nvSpPr>
          <p:cNvPr id="15" name="Right Arrow 14"/>
          <p:cNvSpPr/>
          <p:nvPr/>
        </p:nvSpPr>
        <p:spPr bwMode="auto">
          <a:xfrm>
            <a:off x="4991210" y="3527287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grpSp>
        <p:nvGrpSpPr>
          <p:cNvPr id="16" name="Group 37"/>
          <p:cNvGrpSpPr/>
          <p:nvPr/>
        </p:nvGrpSpPr>
        <p:grpSpPr>
          <a:xfrm>
            <a:off x="5826983" y="3174508"/>
            <a:ext cx="1716817" cy="1371600"/>
            <a:chOff x="7391400" y="3505200"/>
            <a:chExt cx="1432277" cy="1371600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91400" y="3620974"/>
              <a:ext cx="143227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probabilistic model: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/>
                <a:t>p(</a:t>
              </a:r>
              <a:r>
                <a:rPr lang="en-US" sz="1400" i="1" dirty="0"/>
                <a:t>features, label</a:t>
              </a:r>
              <a:r>
                <a:rPr lang="en-US" sz="1400" dirty="0"/>
                <a:t>)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 rot="19152411">
            <a:off x="5015746" y="2973514"/>
            <a:ext cx="64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14AD2-7315-43A5-B042-8A77C581B97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59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Models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Probabilistic models define a </a:t>
            </a:r>
            <a:r>
              <a:rPr lang="en-US" i="1" dirty="0">
                <a:solidFill>
                  <a:srgbClr val="FF6600"/>
                </a:solidFill>
              </a:rPr>
              <a:t>probability distribution</a:t>
            </a:r>
            <a:r>
              <a:rPr lang="en-US" dirty="0"/>
              <a:t> over features and labels:</a:t>
            </a:r>
          </a:p>
        </p:txBody>
      </p:sp>
      <p:grpSp>
        <p:nvGrpSpPr>
          <p:cNvPr id="4" name="Group 37"/>
          <p:cNvGrpSpPr/>
          <p:nvPr/>
        </p:nvGrpSpPr>
        <p:grpSpPr>
          <a:xfrm>
            <a:off x="5105400" y="3785379"/>
            <a:ext cx="1600200" cy="1371600"/>
            <a:chOff x="7391400" y="3505200"/>
            <a:chExt cx="1432277" cy="1371600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91400" y="3620974"/>
              <a:ext cx="143227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probabilistic model: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/>
                <a:t>p(</a:t>
              </a:r>
              <a:r>
                <a:rPr lang="en-US" sz="1400" i="1" dirty="0"/>
                <a:t>features, label</a:t>
              </a:r>
              <a:r>
                <a:rPr lang="en-US" sz="1400" dirty="0"/>
                <a:t>)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14245" y="4272872"/>
            <a:ext cx="388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yellow, curved, no leaf, 6oz, </a:t>
            </a:r>
            <a:r>
              <a:rPr lang="en-US" sz="2000" dirty="0">
                <a:solidFill>
                  <a:srgbClr val="008000"/>
                </a:solidFill>
              </a:rPr>
              <a:t>banana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4485069" y="4114800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6705600" y="4114800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4262735"/>
            <a:ext cx="931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0.004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14AD2-7315-43A5-B042-8A77C581B979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6B95B46-F59D-48ED-B8FE-F47D00D6B6DF}"/>
                  </a:ext>
                </a:extLst>
              </p:cNvPr>
              <p:cNvSpPr/>
              <p:nvPr/>
            </p:nvSpPr>
            <p:spPr>
              <a:xfrm>
                <a:off x="821185" y="4692134"/>
                <a:ext cx="34411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𝒇𝒆𝒂𝒕𝒖𝒓𝒆𝒔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𝒍𝒂𝒃𝒆𝒍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𝒃𝒂𝒏𝒂𝒏𝒂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6B95B46-F59D-48ED-B8FE-F47D00D6B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5" y="4692134"/>
                <a:ext cx="3441198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E0AA41A-753A-4B27-8000-A41A89FE0C11}"/>
                  </a:ext>
                </a:extLst>
              </p:cNvPr>
              <p:cNvSpPr/>
              <p:nvPr/>
            </p:nvSpPr>
            <p:spPr>
              <a:xfrm>
                <a:off x="-61640" y="6021803"/>
                <a:ext cx="8092280" cy="540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𝒍𝒂𝒃𝒆𝒍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𝒃𝒂𝒏𝒂𝒏𝒂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𝒇𝒆𝒂𝒕𝒖𝒓𝒆𝒔</m:t>
                          </m:r>
                        </m:e>
                      </m:d>
                      <m:r>
                        <a:rPr 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𝒍𝒂𝒃𝒆𝒍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𝒃𝒂𝒏𝒂𝒏𝒂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𝒇𝒆𝒂𝒕𝒖𝒓𝒆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𝒍𝒂𝒃𝒆𝒍</m:t>
                              </m:r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𝒃𝒂𝒏𝒂𝒏𝒂</m:t>
                              </m:r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𝒇𝒆𝒂𝒕𝒖𝒓𝒆</m:t>
                              </m:r>
                            </m:e>
                          </m:d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𝒍𝒂𝒃𝒆𝒍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𝒃𝒂𝒏𝒂𝒏𝒂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𝒇𝒆𝒂𝒕𝒖𝒓𝒆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E0AA41A-753A-4B27-8000-A41A89FE0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640" y="6021803"/>
                <a:ext cx="8092280" cy="540917"/>
              </a:xfrm>
              <a:prstGeom prst="rect">
                <a:avLst/>
              </a:prstGeom>
              <a:blipFill>
                <a:blip r:embed="rId3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780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Model vs. Classifier</a:t>
            </a:r>
          </a:p>
        </p:txBody>
      </p:sp>
      <p:grpSp>
        <p:nvGrpSpPr>
          <p:cNvPr id="4" name="Group 37"/>
          <p:cNvGrpSpPr/>
          <p:nvPr/>
        </p:nvGrpSpPr>
        <p:grpSpPr>
          <a:xfrm>
            <a:off x="5273323" y="2209800"/>
            <a:ext cx="1584677" cy="1371600"/>
            <a:chOff x="7391400" y="3505200"/>
            <a:chExt cx="1432277" cy="1371600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91400" y="3620974"/>
              <a:ext cx="143227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probabilistic model: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/>
                <a:t>p(</a:t>
              </a:r>
              <a:r>
                <a:rPr lang="en-US" sz="1400" i="1" dirty="0"/>
                <a:t>features, label</a:t>
              </a:r>
              <a:r>
                <a:rPr lang="en-US" sz="1400" dirty="0"/>
                <a:t>)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82168" y="2697293"/>
            <a:ext cx="388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yellow, curved, no leaf, 6oz, </a:t>
            </a:r>
            <a:r>
              <a:rPr lang="en-US" sz="2000" dirty="0">
                <a:solidFill>
                  <a:srgbClr val="008000"/>
                </a:solidFill>
              </a:rPr>
              <a:t>banana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4648200" y="2539221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873523" y="2539221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9323" y="2687156"/>
            <a:ext cx="931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0.004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481" y="1768831"/>
            <a:ext cx="2973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Probabilistic model: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254" y="4290234"/>
            <a:ext cx="157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Classifier: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648" y="5029200"/>
            <a:ext cx="2980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yellow, curved, no leaf, 6oz</a:t>
            </a:r>
            <a:endParaRPr lang="en-US" sz="2000" dirty="0">
              <a:solidFill>
                <a:srgbClr val="008000"/>
              </a:solidFill>
            </a:endParaRPr>
          </a:p>
        </p:txBody>
      </p:sp>
      <p:grpSp>
        <p:nvGrpSpPr>
          <p:cNvPr id="20" name="Group 37"/>
          <p:cNvGrpSpPr/>
          <p:nvPr/>
        </p:nvGrpSpPr>
        <p:grpSpPr>
          <a:xfrm>
            <a:off x="5231994" y="4551844"/>
            <a:ext cx="1600200" cy="1371600"/>
            <a:chOff x="7352394" y="3505200"/>
            <a:chExt cx="1510289" cy="1371600"/>
          </a:xfrm>
        </p:grpSpPr>
        <p:sp>
          <p:nvSpPr>
            <p:cNvPr id="21" name="Rounded Rectangle 20"/>
            <p:cNvSpPr/>
            <p:nvPr/>
          </p:nvSpPr>
          <p:spPr bwMode="auto">
            <a:xfrm>
              <a:off x="7391400" y="3505200"/>
              <a:ext cx="1432278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52394" y="3964197"/>
              <a:ext cx="15102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Classifier</a:t>
              </a:r>
              <a:endParaRPr lang="en-US" sz="1400" dirty="0"/>
            </a:p>
          </p:txBody>
        </p:sp>
      </p:grpSp>
      <p:sp>
        <p:nvSpPr>
          <p:cNvPr id="23" name="Right Arrow 22"/>
          <p:cNvSpPr/>
          <p:nvPr/>
        </p:nvSpPr>
        <p:spPr bwMode="auto">
          <a:xfrm>
            <a:off x="4648200" y="4881265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>
            <a:off x="6873523" y="4881265"/>
            <a:ext cx="533400" cy="76200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59323" y="5029200"/>
            <a:ext cx="11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banana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301752" y="4038600"/>
            <a:ext cx="8537448" cy="0"/>
          </a:xfrm>
          <a:prstGeom prst="line">
            <a:avLst/>
          </a:prstGeom>
          <a:ln w="381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3619" y="6233754"/>
            <a:ext cx="877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Given an </a:t>
            </a:r>
            <a:r>
              <a:rPr lang="en-US" i="1" dirty="0">
                <a:solidFill>
                  <a:srgbClr val="FF0000"/>
                </a:solidFill>
              </a:rPr>
              <a:t>unlabeled</a:t>
            </a:r>
            <a:r>
              <a:rPr lang="en-US" dirty="0">
                <a:solidFill>
                  <a:srgbClr val="FF0000"/>
                </a:solidFill>
              </a:rPr>
              <a:t> example, how do we use a probabilistic model for classification?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14AD2-7315-43A5-B042-8A77C581B97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1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Models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6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Probabilistic models define a </a:t>
            </a:r>
            <a:r>
              <a:rPr lang="en-US" i="1" dirty="0">
                <a:solidFill>
                  <a:srgbClr val="FF6600"/>
                </a:solidFill>
              </a:rPr>
              <a:t>probability distribution</a:t>
            </a:r>
            <a:r>
              <a:rPr lang="en-US" dirty="0"/>
              <a:t> over features and labels:</a:t>
            </a:r>
          </a:p>
        </p:txBody>
      </p:sp>
      <p:grpSp>
        <p:nvGrpSpPr>
          <p:cNvPr id="4" name="Group 37"/>
          <p:cNvGrpSpPr/>
          <p:nvPr/>
        </p:nvGrpSpPr>
        <p:grpSpPr>
          <a:xfrm>
            <a:off x="5105400" y="2983805"/>
            <a:ext cx="1579723" cy="1371600"/>
            <a:chOff x="7391400" y="3505200"/>
            <a:chExt cx="1432277" cy="1371600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7391400" y="3505200"/>
              <a:ext cx="1371600" cy="1371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91400" y="3620974"/>
              <a:ext cx="143227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probabilistic model: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400" dirty="0"/>
                <a:t>p(</a:t>
              </a:r>
              <a:r>
                <a:rPr lang="en-US" sz="1400" i="1" dirty="0"/>
                <a:t>features, label</a:t>
              </a:r>
              <a:r>
                <a:rPr lang="en-US" sz="1400" dirty="0"/>
                <a:t>)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14245" y="3230693"/>
            <a:ext cx="388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yellow, curved, no leaf, 6oz, </a:t>
            </a:r>
            <a:r>
              <a:rPr lang="en-US" sz="2000" dirty="0">
                <a:solidFill>
                  <a:srgbClr val="008000"/>
                </a:solidFill>
              </a:rPr>
              <a:t>banana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4494744" y="3304881"/>
            <a:ext cx="533400" cy="302795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82570" y="3097175"/>
            <a:ext cx="931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0.004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2208" y="4807803"/>
            <a:ext cx="7599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For each label, ask for the probability under the model</a:t>
            </a:r>
          </a:p>
          <a:p>
            <a:r>
              <a:rPr lang="en-US" sz="2400" dirty="0">
                <a:solidFill>
                  <a:srgbClr val="0000FF"/>
                </a:solidFill>
              </a:rPr>
              <a:t>Pick the label with the highest probability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0556" y="3834621"/>
            <a:ext cx="3848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</a:rPr>
              <a:t>yellow, curved, no leaf, 6oz, </a:t>
            </a:r>
            <a:r>
              <a:rPr lang="en-US" sz="2000" dirty="0">
                <a:solidFill>
                  <a:srgbClr val="008000"/>
                </a:solidFill>
              </a:rPr>
              <a:t>apple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68149" y="3657600"/>
            <a:ext cx="127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0.00002</a:t>
            </a:r>
          </a:p>
        </p:txBody>
      </p:sp>
      <p:sp>
        <p:nvSpPr>
          <p:cNvPr id="19" name="Right Arrow 18"/>
          <p:cNvSpPr/>
          <p:nvPr/>
        </p:nvSpPr>
        <p:spPr bwMode="auto">
          <a:xfrm>
            <a:off x="4483626" y="3888432"/>
            <a:ext cx="533400" cy="302795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6780744" y="3230693"/>
            <a:ext cx="533400" cy="302795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6780744" y="3788885"/>
            <a:ext cx="533400" cy="302795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91400" y="3020975"/>
            <a:ext cx="1451904" cy="636625"/>
          </a:xfrm>
          <a:prstGeom prst="ellipse">
            <a:avLst/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08921" y="5801380"/>
            <a:ext cx="4326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Why probabilistic models?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14AD2-7315-43A5-B042-8A77C581B97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Probabilities are nice to work with</a:t>
            </a:r>
          </a:p>
          <a:p>
            <a:pPr lvl="1"/>
            <a:r>
              <a:rPr lang="en-US" dirty="0"/>
              <a:t>range between 0 and 1</a:t>
            </a:r>
          </a:p>
          <a:p>
            <a:pPr lvl="1"/>
            <a:r>
              <a:rPr lang="en-US" dirty="0"/>
              <a:t>can combine them in a well understood way</a:t>
            </a:r>
          </a:p>
          <a:p>
            <a:pPr lvl="1"/>
            <a:r>
              <a:rPr lang="en-US" dirty="0"/>
              <a:t>lots of mathematical background/theory</a:t>
            </a:r>
          </a:p>
          <a:p>
            <a:pPr lvl="1"/>
            <a:endParaRPr lang="en-US" dirty="0"/>
          </a:p>
          <a:p>
            <a:pPr marL="45720" indent="0">
              <a:buNone/>
            </a:pPr>
            <a:r>
              <a:rPr lang="en-US" dirty="0"/>
              <a:t>Provide a strong, well-founded groundwork</a:t>
            </a:r>
          </a:p>
          <a:p>
            <a:pPr marL="822960" lvl="1" indent="-457200"/>
            <a:r>
              <a:rPr lang="en-US" dirty="0"/>
              <a:t>Allow us to make clear decisions about things like regularization</a:t>
            </a:r>
          </a:p>
          <a:p>
            <a:pPr marL="822960" lvl="1" indent="-457200"/>
            <a:r>
              <a:rPr lang="en-US" dirty="0"/>
              <a:t>Tend to be much less “heuristic” than the models we’ve seen</a:t>
            </a:r>
          </a:p>
          <a:p>
            <a:pPr marL="822960" lvl="1" indent="-457200"/>
            <a:r>
              <a:rPr lang="en-US" dirty="0"/>
              <a:t>Different models have very clear meanings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14AD2-7315-43A5-B042-8A77C581B97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32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Common Features in Bayesian Methods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Prior knowledge can be incorporated</a:t>
            </a:r>
          </a:p>
          <a:p>
            <a:pPr lvl="1"/>
            <a:r>
              <a:rPr lang="en-US" sz="2400" dirty="0"/>
              <a:t>Principled way to bias learner</a:t>
            </a:r>
          </a:p>
          <a:p>
            <a:r>
              <a:rPr lang="en-US" sz="2800" dirty="0"/>
              <a:t>Hypotheses are assigned probabilities</a:t>
            </a:r>
          </a:p>
          <a:p>
            <a:pPr lvl="1"/>
            <a:endParaRPr lang="en-US" sz="2400" dirty="0"/>
          </a:p>
          <a:p>
            <a:r>
              <a:rPr lang="en-US" sz="2800" dirty="0"/>
              <a:t>Provides probabilistic classifications</a:t>
            </a:r>
          </a:p>
          <a:p>
            <a:pPr lvl="1"/>
            <a:r>
              <a:rPr lang="en-US" sz="2400" dirty="0"/>
              <a:t>“It will rain tomorrow with 90% certainty”</a:t>
            </a:r>
          </a:p>
          <a:p>
            <a:pPr lvl="1"/>
            <a:r>
              <a:rPr lang="en-US" sz="2400" dirty="0"/>
              <a:t>Useful in comparing classifications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A3CA-6853-47F7-8FA3-CE64B7509CFC}" type="slidenum">
              <a:rPr lang="en-US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Bayes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61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to estimate P(</a:t>
                </a:r>
                <a:r>
                  <a:rPr lang="en-US" dirty="0" err="1"/>
                  <a:t>h|D</a:t>
                </a:r>
                <a:r>
                  <a:rPr lang="en-US" dirty="0"/>
                  <a:t>)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then rank competing hypotheses</a:t>
                </a:r>
              </a:p>
              <a:p>
                <a:pPr lvl="1"/>
                <a:r>
                  <a:rPr lang="en-US" dirty="0"/>
                  <a:t>Select most probable, given data</a:t>
                </a:r>
              </a:p>
              <a:p>
                <a:pPr lvl="1"/>
                <a:r>
                  <a:rPr lang="en-US" dirty="0"/>
                  <a:t>P(</a:t>
                </a:r>
                <a:r>
                  <a:rPr lang="en-US" dirty="0" err="1"/>
                  <a:t>h|D</a:t>
                </a:r>
                <a:r>
                  <a:rPr lang="en-US" dirty="0"/>
                  <a:t>) can be difficult to measure directly</a:t>
                </a:r>
              </a:p>
              <a:p>
                <a:pPr lvl="1"/>
                <a:r>
                  <a:rPr lang="en-US" dirty="0"/>
                  <a:t>Use Bayes Rule!</a:t>
                </a:r>
              </a:p>
            </p:txBody>
          </p:sp>
        </mc:Choice>
        <mc:Fallback xmlns="">
          <p:sp>
            <p:nvSpPr>
              <p:cNvPr id="1116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704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56CA8-B6D4-4930-B5CD-FEC254D426BD}" type="slidenum">
              <a:rPr lang="en-US"/>
              <a:pPr/>
              <a:t>19</a:t>
            </a:fld>
            <a:endParaRPr lang="en-US"/>
          </a:p>
        </p:txBody>
      </p:sp>
      <p:pic>
        <p:nvPicPr>
          <p:cNvPr id="6" name="Picture 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107910" y="4724400"/>
            <a:ext cx="4623379" cy="872276"/>
          </a:xfrm>
          <a:prstGeom prst="rect">
            <a:avLst/>
          </a:prstGeom>
          <a:noFill/>
          <a:ln/>
          <a:effectLst/>
        </p:spPr>
      </p:pic>
      <p:sp>
        <p:nvSpPr>
          <p:cNvPr id="2" name="Rounded Rectangle 1"/>
          <p:cNvSpPr/>
          <p:nvPr/>
        </p:nvSpPr>
        <p:spPr>
          <a:xfrm>
            <a:off x="5867400" y="1141413"/>
            <a:ext cx="990600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cxnSp>
        <p:nvCxnSpPr>
          <p:cNvPr id="4" name="Straight Arrow Connector 3"/>
          <p:cNvCxnSpPr>
            <a:stCxn id="2" idx="1"/>
          </p:cNvCxnSpPr>
          <p:nvPr/>
        </p:nvCxnSpPr>
        <p:spPr>
          <a:xfrm flipH="1">
            <a:off x="5334000" y="1370013"/>
            <a:ext cx="533400" cy="379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2667000" y="1217613"/>
            <a:ext cx="18288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>
            <a:off x="4495800" y="1408113"/>
            <a:ext cx="381000" cy="3409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Learning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Increasingly popular framework for learning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Strong (Bayesian) statistical underpinnings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Timeline: Bayesian Decision Theory came before Version Spaces, Decision Tree Learning and Neural Networks 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850C9-EFAE-4D06-9E13-712F68254142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438400"/>
            <a:ext cx="8229600" cy="40386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b="1" i="1" dirty="0"/>
              <a:t>Posterior</a:t>
            </a:r>
            <a:r>
              <a:rPr lang="en-US" sz="2400" i="1" dirty="0"/>
              <a:t>: </a:t>
            </a:r>
            <a:r>
              <a:rPr lang="en-US" sz="2400" dirty="0"/>
              <a:t>P(</a:t>
            </a:r>
            <a:r>
              <a:rPr lang="en-US" sz="2400" dirty="0" err="1"/>
              <a:t>h|D</a:t>
            </a:r>
            <a:r>
              <a:rPr lang="en-US" sz="2400" dirty="0"/>
              <a:t>)</a:t>
            </a:r>
            <a:endParaRPr lang="en-US" sz="2400" i="1" dirty="0"/>
          </a:p>
          <a:p>
            <a:pPr lvl="1">
              <a:lnSpc>
                <a:spcPct val="80000"/>
              </a:lnSpc>
            </a:pPr>
            <a:r>
              <a:rPr lang="en-US" sz="2000" dirty="0"/>
              <a:t>What we want to solve for!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Reflects our confidence that </a:t>
            </a:r>
            <a:r>
              <a:rPr lang="en-US" sz="2000" i="1" dirty="0"/>
              <a:t>h</a:t>
            </a:r>
            <a:r>
              <a:rPr lang="en-US" sz="2000" dirty="0"/>
              <a:t> holds after we have seen training data </a:t>
            </a:r>
            <a:r>
              <a:rPr lang="en-US" sz="2000" i="1" dirty="0"/>
              <a:t>D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b="1" i="1" dirty="0" err="1"/>
              <a:t>Likelikhood</a:t>
            </a:r>
            <a:r>
              <a:rPr lang="en-US" sz="2400" i="1" dirty="0"/>
              <a:t>:</a:t>
            </a:r>
            <a:r>
              <a:rPr lang="en-US" sz="2400" dirty="0"/>
              <a:t> P(</a:t>
            </a:r>
            <a:r>
              <a:rPr lang="en-US" sz="2400" dirty="0" err="1"/>
              <a:t>D|h</a:t>
            </a:r>
            <a:r>
              <a:rPr lang="en-US" sz="2400" dirty="0"/>
              <a:t>) 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If h holds, how likely is this data?</a:t>
            </a:r>
          </a:p>
          <a:p>
            <a:pPr>
              <a:lnSpc>
                <a:spcPct val="80000"/>
              </a:lnSpc>
            </a:pPr>
            <a:r>
              <a:rPr lang="en-US" sz="2400" b="1" i="1" dirty="0"/>
              <a:t>Prior</a:t>
            </a:r>
            <a:r>
              <a:rPr lang="en-US" sz="2400" i="1" dirty="0"/>
              <a:t>:</a:t>
            </a:r>
            <a:r>
              <a:rPr lang="en-US" sz="2400" dirty="0"/>
              <a:t> P(h): 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Probability of hypothesis h, regardless of data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Reflects background knowledge</a:t>
            </a:r>
          </a:p>
          <a:p>
            <a:pPr>
              <a:lnSpc>
                <a:spcPct val="80000"/>
              </a:lnSpc>
            </a:pPr>
            <a:r>
              <a:rPr lang="en-US" sz="2400" b="1" i="1" dirty="0"/>
              <a:t>Data</a:t>
            </a:r>
            <a:r>
              <a:rPr lang="en-US" sz="2400" i="1" dirty="0"/>
              <a:t>:</a:t>
            </a:r>
            <a:r>
              <a:rPr lang="en-US" sz="2400" dirty="0"/>
              <a:t> P(D):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Reflects the prob. that training data D will be observed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This is the least important term</a:t>
            </a:r>
          </a:p>
          <a:p>
            <a:pPr>
              <a:lnSpc>
                <a:spcPct val="80000"/>
              </a:lnSpc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E09A-8C4D-483E-A91A-2618BCDE131F}" type="slidenum">
              <a:rPr lang="en-US"/>
              <a:pPr/>
              <a:t>20</a:t>
            </a:fld>
            <a:endParaRPr lang="en-US"/>
          </a:p>
        </p:txBody>
      </p:sp>
      <p:pic>
        <p:nvPicPr>
          <p:cNvPr id="6" name="Picture 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60310" y="1295400"/>
            <a:ext cx="4623379" cy="872276"/>
          </a:xfrm>
          <a:prstGeom prst="rect">
            <a:avLst/>
          </a:prstGeom>
          <a:noFill/>
          <a:ln/>
          <a:effectLst/>
        </p:spPr>
      </p:pic>
      <p:sp>
        <p:nvSpPr>
          <p:cNvPr id="12" name="Rounded Rectangle 11"/>
          <p:cNvSpPr/>
          <p:nvPr/>
        </p:nvSpPr>
        <p:spPr>
          <a:xfrm>
            <a:off x="914400" y="457200"/>
            <a:ext cx="1905000" cy="6096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</a:t>
            </a:r>
          </a:p>
        </p:txBody>
      </p:sp>
      <p:cxnSp>
        <p:nvCxnSpPr>
          <p:cNvPr id="14" name="Straight Arrow Connector 13"/>
          <p:cNvCxnSpPr>
            <a:stCxn id="12" idx="2"/>
          </p:cNvCxnSpPr>
          <p:nvPr/>
        </p:nvCxnSpPr>
        <p:spPr>
          <a:xfrm>
            <a:off x="1866900" y="1066800"/>
            <a:ext cx="6477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5029200" y="37381"/>
            <a:ext cx="1905000" cy="6096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Likelihood</a:t>
            </a:r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 flipH="1">
            <a:off x="5486400" y="646981"/>
            <a:ext cx="495300" cy="5722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7162800" y="602411"/>
            <a:ext cx="1905000" cy="6096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Prior</a:t>
            </a:r>
          </a:p>
        </p:txBody>
      </p:sp>
      <p:cxnSp>
        <p:nvCxnSpPr>
          <p:cNvPr id="21" name="Straight Arrow Connector 20"/>
          <p:cNvCxnSpPr>
            <a:stCxn id="20" idx="2"/>
          </p:cNvCxnSpPr>
          <p:nvPr/>
        </p:nvCxnSpPr>
        <p:spPr>
          <a:xfrm flipH="1">
            <a:off x="6934200" y="1212011"/>
            <a:ext cx="1181100" cy="1595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85000"/>
              </a:lnSpc>
            </a:pPr>
            <a:r>
              <a:rPr lang="en-US" dirty="0"/>
              <a:t>Maximum A Posteriori (MAP) Hypothesis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Usually, we want to find most likely h </a:t>
            </a:r>
            <a:r>
              <a:rPr lang="en-US" dirty="0">
                <a:latin typeface="cmsy10"/>
              </a:rPr>
              <a:t>2</a:t>
            </a:r>
            <a:r>
              <a:rPr lang="en-US" dirty="0"/>
              <a:t> H</a:t>
            </a:r>
          </a:p>
          <a:p>
            <a:pPr lvl="1"/>
            <a:r>
              <a:rPr lang="en-US" dirty="0"/>
              <a:t>This is the maximally probable hypothesis</a:t>
            </a:r>
          </a:p>
          <a:p>
            <a:pPr lvl="1"/>
            <a:r>
              <a:rPr lang="en-US" dirty="0"/>
              <a:t>Most likely, given data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0F631-90CF-4EE7-A588-4FD349DA9E96}" type="slidenum">
              <a:rPr lang="en-US"/>
              <a:pPr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2" y="3657602"/>
            <a:ext cx="3308985" cy="1704975"/>
          </a:xfrm>
          <a:prstGeom prst="rect">
            <a:avLst/>
          </a:prstGeom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781801" y="4057291"/>
            <a:ext cx="2394584" cy="784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3300"/>
                </a:solidFill>
              </a:rPr>
              <a:t>All the same!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FF3300"/>
                </a:solidFill>
              </a:rPr>
              <a:t>So, we can drop P(D)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5867400" y="4343400"/>
            <a:ext cx="990600" cy="355240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sym typeface="Symbol" pitchFamily="18" charset="2"/>
              </a:rPr>
              <a:t>Maximum Likelihood (ML) Hypothesis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ym typeface="Symbol" pitchFamily="18" charset="2"/>
              </a:rPr>
              <a:t>What should we do if we don’t know anything about the likelihoods of h </a:t>
            </a:r>
            <a:r>
              <a:rPr lang="en-US" sz="2800" dirty="0">
                <a:latin typeface="cmsy10"/>
                <a:sym typeface="Symbol" pitchFamily="18" charset="2"/>
              </a:rPr>
              <a:t>2</a:t>
            </a:r>
            <a:r>
              <a:rPr lang="en-US" sz="2800" dirty="0">
                <a:sym typeface="Symbol" pitchFamily="18" charset="2"/>
              </a:rPr>
              <a:t> H?</a:t>
            </a:r>
          </a:p>
          <a:p>
            <a:r>
              <a:rPr lang="en-US" sz="2800" dirty="0">
                <a:sym typeface="Symbol" pitchFamily="18" charset="2"/>
              </a:rPr>
              <a:t>If every h </a:t>
            </a:r>
            <a:r>
              <a:rPr lang="en-US" sz="2800" dirty="0">
                <a:latin typeface="cmsy10"/>
                <a:sym typeface="Symbol" pitchFamily="18" charset="2"/>
              </a:rPr>
              <a:t>2</a:t>
            </a:r>
            <a:r>
              <a:rPr lang="en-US" sz="2800" dirty="0">
                <a:sym typeface="Symbol" pitchFamily="18" charset="2"/>
              </a:rPr>
              <a:t> </a:t>
            </a:r>
            <a:r>
              <a:rPr lang="en-US" sz="2800" i="1" dirty="0">
                <a:sym typeface="Symbol" pitchFamily="18" charset="2"/>
              </a:rPr>
              <a:t>H</a:t>
            </a:r>
            <a:r>
              <a:rPr lang="en-US" sz="2800" dirty="0">
                <a:sym typeface="Symbol" pitchFamily="18" charset="2"/>
              </a:rPr>
              <a:t> is equally probable </a:t>
            </a:r>
            <a:r>
              <a:rPr lang="en-US" sz="2800" i="1" dirty="0">
                <a:sym typeface="Symbol" pitchFamily="18" charset="2"/>
              </a:rPr>
              <a:t>a priori</a:t>
            </a:r>
            <a:r>
              <a:rPr lang="en-US" sz="2800" dirty="0">
                <a:sym typeface="Symbol" pitchFamily="18" charset="2"/>
              </a:rPr>
              <a:t>, we don’t need to include prior P(h) </a:t>
            </a:r>
            <a:r>
              <a:rPr lang="en-US" sz="2800" i="1" dirty="0">
                <a:sym typeface="Symbol" pitchFamily="18" charset="2"/>
              </a:rPr>
              <a:t>since they are the same</a:t>
            </a:r>
          </a:p>
          <a:p>
            <a:pPr lvl="1"/>
            <a:r>
              <a:rPr lang="en-US" sz="2400" dirty="0">
                <a:sym typeface="Symbol" pitchFamily="18" charset="2"/>
              </a:rPr>
              <a:t>only need to consider the likelihood </a:t>
            </a:r>
            <a:r>
              <a:rPr lang="en-US" sz="2400" b="1" i="1" dirty="0">
                <a:sym typeface="Symbol" pitchFamily="18" charset="2"/>
              </a:rPr>
              <a:t>P(</a:t>
            </a:r>
            <a:r>
              <a:rPr lang="en-US" sz="2400" b="1" i="1" dirty="0" err="1">
                <a:sym typeface="Symbol" pitchFamily="18" charset="2"/>
              </a:rPr>
              <a:t>D|h</a:t>
            </a:r>
            <a:r>
              <a:rPr lang="en-US" sz="2400" b="1" i="1" dirty="0">
                <a:sym typeface="Symbol" pitchFamily="18" charset="2"/>
              </a:rPr>
              <a:t>)</a:t>
            </a:r>
          </a:p>
          <a:p>
            <a:pPr lvl="1"/>
            <a:endParaRPr lang="en-US" sz="2400" b="1" i="1" dirty="0"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Then, </a:t>
            </a:r>
            <a:r>
              <a:rPr lang="en-US" sz="2800" i="1" dirty="0" err="1">
                <a:sym typeface="Symbol" pitchFamily="18" charset="2"/>
              </a:rPr>
              <a:t>h</a:t>
            </a:r>
            <a:r>
              <a:rPr lang="en-US" sz="2800" i="1" baseline="-25000" dirty="0" err="1">
                <a:sym typeface="Symbol" pitchFamily="18" charset="2"/>
              </a:rPr>
              <a:t>MAP</a:t>
            </a:r>
            <a:r>
              <a:rPr lang="en-US" sz="2800" dirty="0">
                <a:sym typeface="Symbol" pitchFamily="18" charset="2"/>
              </a:rPr>
              <a:t> becomes the </a:t>
            </a:r>
            <a:r>
              <a:rPr lang="en-US" sz="2800" b="1" i="1" dirty="0">
                <a:sym typeface="Symbol" pitchFamily="18" charset="2"/>
              </a:rPr>
              <a:t>Maximum Likelihood</a:t>
            </a:r>
            <a:r>
              <a:rPr lang="en-US" sz="2800" dirty="0">
                <a:sym typeface="Symbol" pitchFamily="18" charset="2"/>
              </a:rPr>
              <a:t>, </a:t>
            </a:r>
          </a:p>
          <a:p>
            <a:pPr algn="ctr">
              <a:buFont typeface="Wingdings" pitchFamily="2" charset="2"/>
              <a:buNone/>
            </a:pPr>
            <a:r>
              <a:rPr lang="en-US" sz="2800" b="1" i="1" dirty="0" err="1">
                <a:sym typeface="Symbol" pitchFamily="18" charset="2"/>
              </a:rPr>
              <a:t>h</a:t>
            </a:r>
            <a:r>
              <a:rPr lang="en-US" sz="2800" b="1" i="1" baseline="-25000" dirty="0" err="1">
                <a:sym typeface="Symbol" pitchFamily="18" charset="2"/>
              </a:rPr>
              <a:t>ML</a:t>
            </a:r>
            <a:r>
              <a:rPr lang="en-US" sz="2800" b="1" i="1" dirty="0">
                <a:sym typeface="Symbol" pitchFamily="18" charset="2"/>
              </a:rPr>
              <a:t>= </a:t>
            </a:r>
            <a:r>
              <a:rPr lang="en-US" sz="2800" b="1" i="1" dirty="0" err="1"/>
              <a:t>argmax</a:t>
            </a:r>
            <a:r>
              <a:rPr lang="en-US" sz="2800" b="1" i="1" dirty="0"/>
              <a:t> </a:t>
            </a:r>
            <a:r>
              <a:rPr lang="en-US" sz="2800" b="1" i="1" baseline="-25000" dirty="0" err="1"/>
              <a:t>h</a:t>
            </a:r>
            <a:r>
              <a:rPr lang="en-US" sz="2800" b="1" i="1" baseline="-25000" dirty="0" err="1">
                <a:sym typeface="Symbol" pitchFamily="18" charset="2"/>
              </a:rPr>
              <a:t>H</a:t>
            </a:r>
            <a:r>
              <a:rPr lang="en-US" sz="2800" b="1" i="1" baseline="-25000" dirty="0">
                <a:sym typeface="Symbol" pitchFamily="18" charset="2"/>
              </a:rPr>
              <a:t> </a:t>
            </a:r>
            <a:r>
              <a:rPr lang="en-US" sz="2800" b="1" i="1" dirty="0">
                <a:sym typeface="Symbol" pitchFamily="18" charset="2"/>
              </a:rPr>
              <a:t>P(</a:t>
            </a:r>
            <a:r>
              <a:rPr lang="en-US" sz="2800" b="1" i="1" dirty="0" err="1">
                <a:sym typeface="Symbol" pitchFamily="18" charset="2"/>
              </a:rPr>
              <a:t>D|h</a:t>
            </a:r>
            <a:r>
              <a:rPr lang="en-US" sz="2800" b="1" i="1" dirty="0">
                <a:sym typeface="Symbol" pitchFamily="18" charset="2"/>
              </a:rPr>
              <a:t>)P(h)</a:t>
            </a:r>
          </a:p>
          <a:p>
            <a:pPr algn="ctr">
              <a:buFont typeface="Wingdings" pitchFamily="2" charset="2"/>
              <a:buNone/>
            </a:pPr>
            <a:r>
              <a:rPr lang="en-US" sz="2800" b="1" i="1" dirty="0" err="1">
                <a:sym typeface="Symbol" pitchFamily="18" charset="2"/>
              </a:rPr>
              <a:t>h</a:t>
            </a:r>
            <a:r>
              <a:rPr lang="en-US" sz="2800" b="1" i="1" baseline="-25000" dirty="0" err="1">
                <a:sym typeface="Symbol" pitchFamily="18" charset="2"/>
              </a:rPr>
              <a:t>ML</a:t>
            </a:r>
            <a:r>
              <a:rPr lang="en-US" sz="2800" b="1" i="1" dirty="0">
                <a:sym typeface="Symbol" pitchFamily="18" charset="2"/>
              </a:rPr>
              <a:t>= </a:t>
            </a:r>
            <a:r>
              <a:rPr lang="en-US" sz="2800" b="1" i="1" dirty="0" err="1"/>
              <a:t>argmax</a:t>
            </a:r>
            <a:r>
              <a:rPr lang="en-US" sz="2800" b="1" i="1" dirty="0"/>
              <a:t> </a:t>
            </a:r>
            <a:r>
              <a:rPr lang="en-US" sz="2800" b="1" i="1" baseline="-25000" dirty="0" err="1"/>
              <a:t>h</a:t>
            </a:r>
            <a:r>
              <a:rPr lang="en-US" sz="2800" b="1" i="1" baseline="-25000" dirty="0" err="1">
                <a:sym typeface="Symbol" pitchFamily="18" charset="2"/>
              </a:rPr>
              <a:t>H</a:t>
            </a:r>
            <a:r>
              <a:rPr lang="en-US" sz="2800" b="1" i="1" baseline="-25000" dirty="0">
                <a:sym typeface="Symbol" pitchFamily="18" charset="2"/>
              </a:rPr>
              <a:t> </a:t>
            </a:r>
            <a:r>
              <a:rPr lang="en-US" sz="2800" b="1" i="1" dirty="0">
                <a:sym typeface="Symbol" pitchFamily="18" charset="2"/>
              </a:rPr>
              <a:t>P(</a:t>
            </a:r>
            <a:r>
              <a:rPr lang="en-US" sz="2800" b="1" i="1" dirty="0" err="1">
                <a:sym typeface="Symbol" pitchFamily="18" charset="2"/>
              </a:rPr>
              <a:t>D|h</a:t>
            </a:r>
            <a:r>
              <a:rPr lang="en-US" sz="2800" b="1" i="1" dirty="0">
                <a:sym typeface="Symbol" pitchFamily="18" charset="2"/>
              </a:rPr>
              <a:t>)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E952-F34C-4816-98DA-92AE6789AC24}" type="slidenum">
              <a:rPr lang="en-US"/>
              <a:pPr/>
              <a:t>22</a:t>
            </a:fld>
            <a:endParaRPr lang="en-US"/>
          </a:p>
        </p:txBody>
      </p:sp>
      <p:sp>
        <p:nvSpPr>
          <p:cNvPr id="116740" name="Text Box 4"/>
          <p:cNvSpPr txBox="1">
            <a:spLocks noChangeArrowheads="1"/>
          </p:cNvSpPr>
          <p:nvPr/>
        </p:nvSpPr>
        <p:spPr bwMode="auto">
          <a:xfrm>
            <a:off x="7543800" y="4953000"/>
            <a:ext cx="83820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3300"/>
                </a:solidFill>
              </a:rPr>
              <a:t>All the same!</a:t>
            </a:r>
          </a:p>
        </p:txBody>
      </p:sp>
      <p:sp>
        <p:nvSpPr>
          <p:cNvPr id="116741" name="Line 5"/>
          <p:cNvSpPr>
            <a:spLocks noChangeShapeType="1"/>
          </p:cNvSpPr>
          <p:nvPr/>
        </p:nvSpPr>
        <p:spPr bwMode="auto">
          <a:xfrm flipH="1" flipV="1">
            <a:off x="6629400" y="5105400"/>
            <a:ext cx="914400" cy="0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0" grpId="0"/>
      <p:bldP spid="11674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ym typeface="Symbol" pitchFamily="18" charset="2"/>
              </a:rPr>
              <a:t>MAP vs. ML (Example)</a:t>
            </a:r>
          </a:p>
        </p:txBody>
      </p:sp>
      <p:sp>
        <p:nvSpPr>
          <p:cNvPr id="118790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Symbol" pitchFamily="18" charset="2"/>
              </a:rPr>
              <a:t>Consider a </a:t>
            </a:r>
            <a:r>
              <a:rPr lang="en-US" i="1" dirty="0">
                <a:sym typeface="Symbol" pitchFamily="18" charset="2"/>
              </a:rPr>
              <a:t>rare</a:t>
            </a:r>
            <a:r>
              <a:rPr lang="en-US" dirty="0">
                <a:sym typeface="Symbol" pitchFamily="18" charset="2"/>
              </a:rPr>
              <a:t> disease X</a:t>
            </a:r>
          </a:p>
          <a:p>
            <a:pPr lvl="1"/>
            <a:r>
              <a:rPr lang="en-US" dirty="0">
                <a:sym typeface="Symbol" pitchFamily="18" charset="2"/>
              </a:rPr>
              <a:t>There exists an </a:t>
            </a:r>
            <a:r>
              <a:rPr lang="en-US" i="1" dirty="0">
                <a:sym typeface="Symbol" pitchFamily="18" charset="2"/>
              </a:rPr>
              <a:t>imperfect</a:t>
            </a:r>
            <a:r>
              <a:rPr lang="en-US" dirty="0">
                <a:sym typeface="Symbol" pitchFamily="18" charset="2"/>
              </a:rPr>
              <a:t> test to detect X</a:t>
            </a:r>
          </a:p>
          <a:p>
            <a:pPr lvl="1"/>
            <a:endParaRPr lang="en-US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2 Hypotheses:</a:t>
            </a:r>
          </a:p>
          <a:p>
            <a:pPr lvl="1"/>
            <a:r>
              <a:rPr lang="en-US" dirty="0">
                <a:sym typeface="Symbol" pitchFamily="18" charset="2"/>
              </a:rPr>
              <a:t>Patient has disease (X)</a:t>
            </a:r>
          </a:p>
          <a:p>
            <a:pPr lvl="1"/>
            <a:r>
              <a:rPr lang="en-US" dirty="0">
                <a:sym typeface="Symbol" pitchFamily="18" charset="2"/>
              </a:rPr>
              <a:t>Patient does not have disease (~X)</a:t>
            </a:r>
          </a:p>
          <a:p>
            <a:r>
              <a:rPr lang="en-US" dirty="0">
                <a:sym typeface="Symbol" pitchFamily="18" charset="2"/>
              </a:rPr>
              <a:t>Test for disease exists </a:t>
            </a:r>
          </a:p>
          <a:p>
            <a:pPr lvl="1"/>
            <a:r>
              <a:rPr lang="en-US" dirty="0">
                <a:sym typeface="Symbol" pitchFamily="18" charset="2"/>
              </a:rPr>
              <a:t>Returns “</a:t>
            </a:r>
            <a:r>
              <a:rPr lang="en-US" dirty="0" err="1">
                <a:sym typeface="Symbol" pitchFamily="18" charset="2"/>
              </a:rPr>
              <a:t>Pos</a:t>
            </a:r>
            <a:r>
              <a:rPr lang="en-US" dirty="0">
                <a:sym typeface="Symbol" pitchFamily="18" charset="2"/>
              </a:rPr>
              <a:t>” or “</a:t>
            </a:r>
            <a:r>
              <a:rPr lang="en-US" dirty="0" err="1">
                <a:sym typeface="Symbol" pitchFamily="18" charset="2"/>
              </a:rPr>
              <a:t>Neg</a:t>
            </a:r>
            <a:r>
              <a:rPr lang="en-US" dirty="0">
                <a:sym typeface="Symbol" pitchFamily="18" charset="2"/>
              </a:rPr>
              <a:t>”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D6EA-CD17-440B-B440-8D679E87A407}" type="slidenum">
              <a:rPr lang="en-US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Example (cont’d)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P(X) = 0.008</a:t>
            </a:r>
          </a:p>
          <a:p>
            <a:pPr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P(</a:t>
            </a:r>
            <a:r>
              <a:rPr lang="en-US" dirty="0">
                <a:sym typeface="cmsy10" pitchFamily="34" charset="2"/>
              </a:rPr>
              <a:t>~</a:t>
            </a:r>
            <a:r>
              <a:rPr lang="en-US" dirty="0">
                <a:sym typeface="Symbol" pitchFamily="18" charset="2"/>
              </a:rPr>
              <a:t>X) = 1 – P(X) = .992</a:t>
            </a:r>
          </a:p>
          <a:p>
            <a:pPr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P(</a:t>
            </a:r>
            <a:r>
              <a:rPr lang="en-US" dirty="0" err="1">
                <a:sym typeface="Symbol" pitchFamily="18" charset="2"/>
              </a:rPr>
              <a:t>Pos</a:t>
            </a:r>
            <a:r>
              <a:rPr lang="en-US" dirty="0">
                <a:sym typeface="Symbol" pitchFamily="18" charset="2"/>
              </a:rPr>
              <a:t> | X) = .98	</a:t>
            </a:r>
            <a:r>
              <a:rPr lang="en-US" i="1" dirty="0">
                <a:sym typeface="Symbol" pitchFamily="18" charset="2"/>
              </a:rPr>
              <a:t>prob. test is accurate</a:t>
            </a:r>
          </a:p>
          <a:p>
            <a:pPr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P(</a:t>
            </a:r>
            <a:r>
              <a:rPr lang="en-US" dirty="0" err="1">
                <a:sym typeface="Symbol" pitchFamily="18" charset="2"/>
              </a:rPr>
              <a:t>Neg</a:t>
            </a:r>
            <a:r>
              <a:rPr lang="en-US" dirty="0">
                <a:sym typeface="Symbol" pitchFamily="18" charset="2"/>
              </a:rPr>
              <a:t> | X) = .02</a:t>
            </a:r>
          </a:p>
          <a:p>
            <a:pPr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P(</a:t>
            </a:r>
            <a:r>
              <a:rPr lang="en-US" dirty="0" err="1">
                <a:sym typeface="Symbol" pitchFamily="18" charset="2"/>
              </a:rPr>
              <a:t>Neg</a:t>
            </a:r>
            <a:r>
              <a:rPr lang="en-US" dirty="0">
                <a:sym typeface="Symbol" pitchFamily="18" charset="2"/>
              </a:rPr>
              <a:t> | </a:t>
            </a:r>
            <a:r>
              <a:rPr lang="en-US" dirty="0">
                <a:sym typeface="cmsy10" pitchFamily="34" charset="2"/>
              </a:rPr>
              <a:t>~</a:t>
            </a:r>
            <a:r>
              <a:rPr lang="en-US" dirty="0">
                <a:sym typeface="Symbol" pitchFamily="18" charset="2"/>
              </a:rPr>
              <a:t>X) = .97 	</a:t>
            </a:r>
            <a:r>
              <a:rPr lang="en-US" i="1" dirty="0">
                <a:sym typeface="Symbol" pitchFamily="18" charset="2"/>
              </a:rPr>
              <a:t>prob. test is accurate</a:t>
            </a:r>
          </a:p>
          <a:p>
            <a:pPr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P(Pos | </a:t>
            </a:r>
            <a:r>
              <a:rPr lang="en-US" dirty="0">
                <a:sym typeface="cmsy10" pitchFamily="34" charset="2"/>
              </a:rPr>
              <a:t>~</a:t>
            </a:r>
            <a:r>
              <a:rPr lang="en-US" dirty="0">
                <a:sym typeface="Symbol" pitchFamily="18" charset="2"/>
              </a:rPr>
              <a:t>X) = .03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EE045-2AF1-4A4A-902C-3DBC6D435418}" type="slidenum">
              <a:rPr lang="en-US"/>
              <a:pPr/>
              <a:t>24</a:t>
            </a:fld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0" y="0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0" y="6107905"/>
            <a:ext cx="1" cy="53580"/>
          </a:xfrm>
          <a:custGeom>
            <a:avLst/>
            <a:gdLst/>
            <a:ahLst/>
            <a:cxnLst/>
            <a:rect l="0" t="0" r="0" b="0"/>
            <a:pathLst>
              <a:path w="1" h="53580">
                <a:moveTo>
                  <a:pt x="0" y="0"/>
                </a:moveTo>
                <a:lnTo>
                  <a:pt x="0" y="53579"/>
                </a:lnTo>
                <a:lnTo>
                  <a:pt x="0" y="53579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0" y="6295429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89297" y="553641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E6AB0-28FA-48A1-A60D-B22D5E18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B619F-11E0-487B-9F19-60BFE0456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38D23-2124-4CA9-BA83-C52D369A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14AD2-7315-43A5-B042-8A77C581B97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2BE22-709D-4324-8F72-E6CCC74AE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63563"/>
            <a:ext cx="83439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76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Example (cont’d)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sym typeface="Symbol" pitchFamily="18" charset="2"/>
              </a:rPr>
              <a:t>Let’s say test returns positive result…</a:t>
            </a:r>
          </a:p>
          <a:p>
            <a:pPr>
              <a:lnSpc>
                <a:spcPct val="80000"/>
              </a:lnSpc>
            </a:pPr>
            <a:endParaRPr lang="en-US" sz="2800" dirty="0">
              <a:sym typeface="Symbol" pitchFamily="18" charset="2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sym typeface="Symbol" pitchFamily="18" charset="2"/>
              </a:rPr>
              <a:t>What is MAP hypothesis?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ym typeface="Symbol" pitchFamily="18" charset="2"/>
              </a:rPr>
              <a:t>P(X | </a:t>
            </a:r>
            <a:r>
              <a:rPr lang="en-US" sz="2400" dirty="0" err="1">
                <a:sym typeface="Symbol" pitchFamily="18" charset="2"/>
              </a:rPr>
              <a:t>Pos</a:t>
            </a:r>
            <a:r>
              <a:rPr lang="en-US" sz="2400" dirty="0">
                <a:sym typeface="Symbol" pitchFamily="18" charset="2"/>
              </a:rPr>
              <a:t>) = P(</a:t>
            </a:r>
            <a:r>
              <a:rPr lang="en-US" sz="2400" dirty="0" err="1">
                <a:sym typeface="Symbol" pitchFamily="18" charset="2"/>
              </a:rPr>
              <a:t>Pos</a:t>
            </a:r>
            <a:r>
              <a:rPr lang="en-US" sz="2400" dirty="0">
                <a:sym typeface="Symbol" pitchFamily="18" charset="2"/>
              </a:rPr>
              <a:t> | X) P(X) = .98 * .008 = .0078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ym typeface="Symbol" pitchFamily="18" charset="2"/>
              </a:rPr>
              <a:t>P(~X | </a:t>
            </a:r>
            <a:r>
              <a:rPr lang="en-US" sz="2400" dirty="0" err="1">
                <a:sym typeface="Symbol" pitchFamily="18" charset="2"/>
              </a:rPr>
              <a:t>Pos</a:t>
            </a:r>
            <a:r>
              <a:rPr lang="en-US" sz="2400" dirty="0">
                <a:sym typeface="Symbol" pitchFamily="18" charset="2"/>
              </a:rPr>
              <a:t>) = P(</a:t>
            </a:r>
            <a:r>
              <a:rPr lang="en-US" sz="2400" dirty="0" err="1">
                <a:sym typeface="Symbol" pitchFamily="18" charset="2"/>
              </a:rPr>
              <a:t>Pos</a:t>
            </a:r>
            <a:r>
              <a:rPr lang="en-US" sz="2400" dirty="0">
                <a:sym typeface="Symbol" pitchFamily="18" charset="2"/>
              </a:rPr>
              <a:t> |~X) P(~X) = .03 * .992 = .0298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ym typeface="Symbol" pitchFamily="18" charset="2"/>
              </a:rPr>
              <a:t>P(~X | </a:t>
            </a:r>
            <a:r>
              <a:rPr lang="en-US" sz="2400" dirty="0" err="1">
                <a:sym typeface="Symbol" pitchFamily="18" charset="2"/>
              </a:rPr>
              <a:t>Pos</a:t>
            </a:r>
            <a:r>
              <a:rPr lang="en-US" sz="2400" dirty="0">
                <a:sym typeface="Symbol" pitchFamily="18" charset="2"/>
              </a:rPr>
              <a:t>) &gt; P(X | </a:t>
            </a:r>
            <a:r>
              <a:rPr lang="en-US" sz="2400" dirty="0" err="1">
                <a:sym typeface="Symbol" pitchFamily="18" charset="2"/>
              </a:rPr>
              <a:t>Pos</a:t>
            </a:r>
            <a:r>
              <a:rPr lang="en-US" sz="2400" dirty="0">
                <a:sym typeface="Symbol" pitchFamily="18" charset="2"/>
              </a:rPr>
              <a:t>) , so </a:t>
            </a:r>
            <a:r>
              <a:rPr lang="en-US" sz="2400" b="1" dirty="0" err="1">
                <a:sym typeface="Symbol" pitchFamily="18" charset="2"/>
              </a:rPr>
              <a:t>h</a:t>
            </a:r>
            <a:r>
              <a:rPr lang="en-US" sz="2400" b="1" baseline="-25000" dirty="0" err="1">
                <a:sym typeface="Symbol" pitchFamily="18" charset="2"/>
              </a:rPr>
              <a:t>MAP</a:t>
            </a:r>
            <a:r>
              <a:rPr lang="en-US" sz="2400" b="1" dirty="0">
                <a:sym typeface="Symbol" pitchFamily="18" charset="2"/>
              </a:rPr>
              <a:t> = ~X</a:t>
            </a:r>
          </a:p>
          <a:p>
            <a:pPr>
              <a:lnSpc>
                <a:spcPct val="80000"/>
              </a:lnSpc>
            </a:pPr>
            <a:endParaRPr lang="en-US" sz="2800" dirty="0">
              <a:sym typeface="Symbol" pitchFamily="18" charset="2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sym typeface="Symbol" pitchFamily="18" charset="2"/>
              </a:rPr>
              <a:t>What is ML hypothesis? (Drop priors)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ym typeface="Symbol" pitchFamily="18" charset="2"/>
              </a:rPr>
              <a:t>P(</a:t>
            </a:r>
            <a:r>
              <a:rPr lang="en-US" sz="2400" dirty="0" err="1">
                <a:sym typeface="Symbol" pitchFamily="18" charset="2"/>
              </a:rPr>
              <a:t>Pos</a:t>
            </a:r>
            <a:r>
              <a:rPr lang="en-US" sz="2400" dirty="0">
                <a:sym typeface="Symbol" pitchFamily="18" charset="2"/>
              </a:rPr>
              <a:t> | X) &gt; P(Pos | ~X), so,</a:t>
            </a:r>
            <a:r>
              <a:rPr lang="en-US" sz="2400" b="1" dirty="0">
                <a:sym typeface="Symbol" pitchFamily="18" charset="2"/>
              </a:rPr>
              <a:t> </a:t>
            </a:r>
            <a:r>
              <a:rPr lang="en-US" sz="2400" b="1" dirty="0" err="1">
                <a:sym typeface="Symbol" pitchFamily="18" charset="2"/>
              </a:rPr>
              <a:t>h</a:t>
            </a:r>
            <a:r>
              <a:rPr lang="en-US" sz="2400" b="1" baseline="-25000" dirty="0" err="1">
                <a:sym typeface="Symbol" pitchFamily="18" charset="2"/>
              </a:rPr>
              <a:t>ML</a:t>
            </a:r>
            <a:r>
              <a:rPr lang="en-US" sz="2400" b="1" dirty="0">
                <a:sym typeface="Symbol" pitchFamily="18" charset="2"/>
              </a:rPr>
              <a:t> = X</a:t>
            </a:r>
          </a:p>
          <a:p>
            <a:pPr>
              <a:lnSpc>
                <a:spcPct val="80000"/>
              </a:lnSpc>
            </a:pPr>
            <a:endParaRPr lang="en-US" sz="2800" dirty="0">
              <a:sym typeface="Symbol" pitchFamily="18" charset="2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sym typeface="Symbol" pitchFamily="18" charset="2"/>
              </a:rPr>
              <a:t>Bayesian methods depend heavily on priors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ym typeface="Symbol" pitchFamily="18" charset="2"/>
              </a:rPr>
              <a:t>“correct” answer depends on priors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562C-4DD3-4DFD-B656-142BDD584227}" type="slidenum">
              <a:rPr lang="en-US"/>
              <a:pPr/>
              <a:t>26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086600" y="3886200"/>
            <a:ext cx="1981200" cy="685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Different!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5943600" y="3599657"/>
            <a:ext cx="1143000" cy="6294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</p:cNvCxnSpPr>
          <p:nvPr/>
        </p:nvCxnSpPr>
        <p:spPr>
          <a:xfrm flipH="1">
            <a:off x="5638800" y="4229100"/>
            <a:ext cx="1447800" cy="4151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0" y="5089922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0" y="1035844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FC601-3D5D-4085-B3E3-B645AA67BB14}"/>
              </a:ext>
            </a:extLst>
          </p:cNvPr>
          <p:cNvSpPr/>
          <p:nvPr/>
        </p:nvSpPr>
        <p:spPr>
          <a:xfrm>
            <a:off x="7657854" y="2602468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sym typeface="Symbol" pitchFamily="18" charset="2"/>
              </a:rPr>
              <a:t>20.7%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55A5C9-C2A7-4278-86EA-1EDFDE38246A}"/>
              </a:ext>
            </a:extLst>
          </p:cNvPr>
          <p:cNvSpPr/>
          <p:nvPr/>
        </p:nvSpPr>
        <p:spPr>
          <a:xfrm>
            <a:off x="7696200" y="301732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sym typeface="Symbol" pitchFamily="18" charset="2"/>
              </a:rPr>
              <a:t>79.3%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380142-9E1D-4093-BF4D-1C1808988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566" y="642398"/>
            <a:ext cx="2314575" cy="1937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722" y="1301870"/>
            <a:ext cx="3109891" cy="50544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Why does </a:t>
            </a:r>
            <a:r>
              <a:rPr lang="en-US" dirty="0" err="1"/>
              <a:t>h</a:t>
            </a:r>
            <a:r>
              <a:rPr lang="en-US" baseline="-25000" dirty="0" err="1"/>
              <a:t>MAP</a:t>
            </a:r>
            <a:r>
              <a:rPr lang="en-US" dirty="0"/>
              <a:t> say it is more likely patient </a:t>
            </a:r>
            <a:r>
              <a:rPr lang="en-US" i="1" dirty="0"/>
              <a:t>doesn’t </a:t>
            </a:r>
            <a:r>
              <a:rPr lang="en-US" dirty="0"/>
              <a:t>have disease X, when test is positive?</a:t>
            </a:r>
          </a:p>
          <a:p>
            <a:r>
              <a:rPr lang="en-US" dirty="0"/>
              <a:t>Compare:</a:t>
            </a:r>
          </a:p>
          <a:p>
            <a:pPr lvl="1"/>
            <a:r>
              <a:rPr lang="en-US" dirty="0"/>
              <a:t>Rarity of disease</a:t>
            </a:r>
          </a:p>
          <a:p>
            <a:pPr lvl="1"/>
            <a:r>
              <a:rPr lang="en-US" dirty="0"/>
              <a:t>FP rate of test</a:t>
            </a:r>
          </a:p>
          <a:p>
            <a:r>
              <a:rPr lang="en-US" dirty="0"/>
              <a:t>Disease is rarer than a positive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14AD2-7315-43A5-B042-8A77C581B97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295566" y="3994468"/>
            <a:ext cx="4495800" cy="2620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spcAft>
                <a:spcPts val="0"/>
              </a:spcAft>
            </a:pPr>
            <a:r>
              <a:rPr lang="en-US" sz="1800" dirty="0">
                <a:sym typeface="Symbol" pitchFamily="18" charset="2"/>
              </a:rPr>
              <a:t>P(X) = 0.008 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</a:pPr>
            <a:r>
              <a:rPr lang="en-US" sz="1400" i="1" dirty="0">
                <a:sym typeface="Symbol" pitchFamily="18" charset="2"/>
              </a:rPr>
              <a:t>prob. of having X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</a:pPr>
            <a:r>
              <a:rPr lang="en-US" sz="1800" dirty="0">
                <a:sym typeface="Symbol" pitchFamily="18" charset="2"/>
              </a:rPr>
              <a:t>P(</a:t>
            </a:r>
            <a:r>
              <a:rPr lang="en-US" sz="1800" dirty="0" err="1">
                <a:sym typeface="Symbol" pitchFamily="18" charset="2"/>
              </a:rPr>
              <a:t>Pos</a:t>
            </a:r>
            <a:r>
              <a:rPr lang="en-US" sz="1800" dirty="0">
                <a:sym typeface="Symbol" pitchFamily="18" charset="2"/>
              </a:rPr>
              <a:t> | </a:t>
            </a:r>
            <a:r>
              <a:rPr lang="en-US" sz="1800" dirty="0">
                <a:sym typeface="cmsy10" pitchFamily="34" charset="2"/>
              </a:rPr>
              <a:t>~</a:t>
            </a:r>
            <a:r>
              <a:rPr lang="en-US" sz="1800" dirty="0">
                <a:sym typeface="Symbol" pitchFamily="18" charset="2"/>
              </a:rPr>
              <a:t>X) = .03 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</a:pPr>
            <a:r>
              <a:rPr lang="en-US" sz="1400" i="1" dirty="0">
                <a:sym typeface="Symbol" pitchFamily="18" charset="2"/>
              </a:rPr>
              <a:t>prob. of false positive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</a:pPr>
            <a:endParaRPr lang="en-US" sz="1800" dirty="0">
              <a:sym typeface="Symbol" pitchFamily="18" charset="2"/>
            </a:endParaRPr>
          </a:p>
          <a:p>
            <a:pPr fontAlgn="auto">
              <a:lnSpc>
                <a:spcPct val="90000"/>
              </a:lnSpc>
              <a:spcAft>
                <a:spcPts val="0"/>
              </a:spcAft>
            </a:pPr>
            <a:r>
              <a:rPr lang="en-US" sz="1800" dirty="0">
                <a:sym typeface="Symbol" pitchFamily="18" charset="2"/>
              </a:rPr>
              <a:t>Consider population of n = 500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</a:pPr>
            <a:r>
              <a:rPr lang="en-US" sz="1400" dirty="0">
                <a:sym typeface="Symbol" pitchFamily="18" charset="2"/>
              </a:rPr>
              <a:t>500*.008 = 4 people have disease X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</a:pPr>
            <a:r>
              <a:rPr lang="en-US" sz="1400" dirty="0">
                <a:sym typeface="Symbol" pitchFamily="18" charset="2"/>
              </a:rPr>
              <a:t>500*.03 = 15 people get false positive diagnosis</a:t>
            </a:r>
          </a:p>
        </p:txBody>
      </p:sp>
      <p:sp>
        <p:nvSpPr>
          <p:cNvPr id="142" name="Oval 141"/>
          <p:cNvSpPr/>
          <p:nvPr/>
        </p:nvSpPr>
        <p:spPr>
          <a:xfrm>
            <a:off x="3505200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3617167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3841101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4177002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4624870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5184705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744540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304375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6864210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424045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3729134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3953068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4288969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4736837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5296672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5856507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6416342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6976177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536012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7983880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065035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4400936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4848804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5408639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5968474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6528309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7088144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7647979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8095847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8431748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4512903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4960771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5520606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6080441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6640276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7200111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7759946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8207814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8543715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8767649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5072738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5632573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6192408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6752243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7312078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7871913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8319781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8655682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8879616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8991600" y="141763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3505200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3617167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3841101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4177002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4624870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5184705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5744540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6304375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6864210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7424045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3729134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3953068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4288969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4736837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5296672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5856507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6416342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6976177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7536012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7983880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4065035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4400936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4848804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5408639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5968474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6528309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7088144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7647979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8095847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8431748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4512903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4960771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5520606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6080441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6640276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7200111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7759946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8207814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8543715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8767649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5072738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>
          <a:xfrm>
            <a:off x="5632573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6192408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>
          <a:xfrm>
            <a:off x="6752243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>
          <a:xfrm>
            <a:off x="7312078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7871913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>
          <a:xfrm>
            <a:off x="8319781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/>
        </p:nvSpPr>
        <p:spPr>
          <a:xfrm>
            <a:off x="8655682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8879616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8991600" y="1554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/>
          <p:cNvSpPr/>
          <p:nvPr/>
        </p:nvSpPr>
        <p:spPr>
          <a:xfrm>
            <a:off x="3505200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/>
          <p:cNvSpPr/>
          <p:nvPr/>
        </p:nvSpPr>
        <p:spPr>
          <a:xfrm>
            <a:off x="3617167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/>
          <p:cNvSpPr/>
          <p:nvPr/>
        </p:nvSpPr>
        <p:spPr>
          <a:xfrm>
            <a:off x="3841101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/>
          <p:cNvSpPr/>
          <p:nvPr/>
        </p:nvSpPr>
        <p:spPr>
          <a:xfrm>
            <a:off x="4177002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/>
          <p:cNvSpPr/>
          <p:nvPr/>
        </p:nvSpPr>
        <p:spPr>
          <a:xfrm>
            <a:off x="4624870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/>
          <p:cNvSpPr/>
          <p:nvPr/>
        </p:nvSpPr>
        <p:spPr>
          <a:xfrm>
            <a:off x="5184705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/>
          <p:cNvSpPr/>
          <p:nvPr/>
        </p:nvSpPr>
        <p:spPr>
          <a:xfrm>
            <a:off x="5744540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/>
          <p:cNvSpPr/>
          <p:nvPr/>
        </p:nvSpPr>
        <p:spPr>
          <a:xfrm>
            <a:off x="6304375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/>
          <p:cNvSpPr/>
          <p:nvPr/>
        </p:nvSpPr>
        <p:spPr>
          <a:xfrm>
            <a:off x="6864210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/>
          <p:cNvSpPr/>
          <p:nvPr/>
        </p:nvSpPr>
        <p:spPr>
          <a:xfrm>
            <a:off x="7424045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/>
          <p:cNvSpPr/>
          <p:nvPr/>
        </p:nvSpPr>
        <p:spPr>
          <a:xfrm>
            <a:off x="3729134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/>
          <p:cNvSpPr/>
          <p:nvPr/>
        </p:nvSpPr>
        <p:spPr>
          <a:xfrm>
            <a:off x="3953068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/>
          <p:cNvSpPr/>
          <p:nvPr/>
        </p:nvSpPr>
        <p:spPr>
          <a:xfrm>
            <a:off x="4288969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/>
          <p:cNvSpPr/>
          <p:nvPr/>
        </p:nvSpPr>
        <p:spPr>
          <a:xfrm>
            <a:off x="4736837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/>
          <p:cNvSpPr/>
          <p:nvPr/>
        </p:nvSpPr>
        <p:spPr>
          <a:xfrm>
            <a:off x="5296672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/>
          <p:cNvSpPr/>
          <p:nvPr/>
        </p:nvSpPr>
        <p:spPr>
          <a:xfrm>
            <a:off x="5856507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8" name="Oval 707"/>
          <p:cNvSpPr/>
          <p:nvPr/>
        </p:nvSpPr>
        <p:spPr>
          <a:xfrm>
            <a:off x="6416342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/>
          <p:cNvSpPr/>
          <p:nvPr/>
        </p:nvSpPr>
        <p:spPr>
          <a:xfrm>
            <a:off x="6976177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/>
          <p:cNvSpPr/>
          <p:nvPr/>
        </p:nvSpPr>
        <p:spPr>
          <a:xfrm>
            <a:off x="7536012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/>
          <p:cNvSpPr/>
          <p:nvPr/>
        </p:nvSpPr>
        <p:spPr>
          <a:xfrm>
            <a:off x="7983880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/>
          <p:cNvSpPr/>
          <p:nvPr/>
        </p:nvSpPr>
        <p:spPr>
          <a:xfrm>
            <a:off x="4065035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/>
          <p:cNvSpPr/>
          <p:nvPr/>
        </p:nvSpPr>
        <p:spPr>
          <a:xfrm>
            <a:off x="4400936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/>
          <p:cNvSpPr/>
          <p:nvPr/>
        </p:nvSpPr>
        <p:spPr>
          <a:xfrm>
            <a:off x="4848804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/>
          <p:cNvSpPr/>
          <p:nvPr/>
        </p:nvSpPr>
        <p:spPr>
          <a:xfrm>
            <a:off x="5408639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/>
          <p:cNvSpPr/>
          <p:nvPr/>
        </p:nvSpPr>
        <p:spPr>
          <a:xfrm>
            <a:off x="5968474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/>
          <p:cNvSpPr/>
          <p:nvPr/>
        </p:nvSpPr>
        <p:spPr>
          <a:xfrm>
            <a:off x="6528309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/>
          <p:cNvSpPr/>
          <p:nvPr/>
        </p:nvSpPr>
        <p:spPr>
          <a:xfrm>
            <a:off x="7088144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/>
          <p:cNvSpPr/>
          <p:nvPr/>
        </p:nvSpPr>
        <p:spPr>
          <a:xfrm>
            <a:off x="7647979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/>
          <p:cNvSpPr/>
          <p:nvPr/>
        </p:nvSpPr>
        <p:spPr>
          <a:xfrm>
            <a:off x="8095847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/>
          <p:cNvSpPr/>
          <p:nvPr/>
        </p:nvSpPr>
        <p:spPr>
          <a:xfrm>
            <a:off x="8431748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/>
          <p:cNvSpPr/>
          <p:nvPr/>
        </p:nvSpPr>
        <p:spPr>
          <a:xfrm>
            <a:off x="4512903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/>
          <p:cNvSpPr/>
          <p:nvPr/>
        </p:nvSpPr>
        <p:spPr>
          <a:xfrm>
            <a:off x="4960771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/>
          <p:cNvSpPr/>
          <p:nvPr/>
        </p:nvSpPr>
        <p:spPr>
          <a:xfrm>
            <a:off x="5520606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/>
          <p:cNvSpPr/>
          <p:nvPr/>
        </p:nvSpPr>
        <p:spPr>
          <a:xfrm>
            <a:off x="6080441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/>
          <p:cNvSpPr/>
          <p:nvPr/>
        </p:nvSpPr>
        <p:spPr>
          <a:xfrm>
            <a:off x="6640276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/>
          <p:cNvSpPr/>
          <p:nvPr/>
        </p:nvSpPr>
        <p:spPr>
          <a:xfrm>
            <a:off x="7200111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/>
          <p:cNvSpPr/>
          <p:nvPr/>
        </p:nvSpPr>
        <p:spPr>
          <a:xfrm>
            <a:off x="7759946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9" name="Oval 728"/>
          <p:cNvSpPr/>
          <p:nvPr/>
        </p:nvSpPr>
        <p:spPr>
          <a:xfrm>
            <a:off x="8207814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/>
          <p:cNvSpPr/>
          <p:nvPr/>
        </p:nvSpPr>
        <p:spPr>
          <a:xfrm>
            <a:off x="8543715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/>
          <p:cNvSpPr/>
          <p:nvPr/>
        </p:nvSpPr>
        <p:spPr>
          <a:xfrm>
            <a:off x="8767649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/>
          <p:cNvSpPr/>
          <p:nvPr/>
        </p:nvSpPr>
        <p:spPr>
          <a:xfrm>
            <a:off x="5072738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/>
          <p:cNvSpPr/>
          <p:nvPr/>
        </p:nvSpPr>
        <p:spPr>
          <a:xfrm>
            <a:off x="5632573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/>
          <p:cNvSpPr/>
          <p:nvPr/>
        </p:nvSpPr>
        <p:spPr>
          <a:xfrm>
            <a:off x="6192408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/>
          <p:cNvSpPr/>
          <p:nvPr/>
        </p:nvSpPr>
        <p:spPr>
          <a:xfrm>
            <a:off x="6752243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/>
          <p:cNvSpPr/>
          <p:nvPr/>
        </p:nvSpPr>
        <p:spPr>
          <a:xfrm>
            <a:off x="7312078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/>
          <p:cNvSpPr/>
          <p:nvPr/>
        </p:nvSpPr>
        <p:spPr>
          <a:xfrm>
            <a:off x="7871913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/>
          <p:cNvSpPr/>
          <p:nvPr/>
        </p:nvSpPr>
        <p:spPr>
          <a:xfrm>
            <a:off x="8319781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/>
          <p:cNvSpPr/>
          <p:nvPr/>
        </p:nvSpPr>
        <p:spPr>
          <a:xfrm>
            <a:off x="8655682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/>
          <p:cNvSpPr/>
          <p:nvPr/>
        </p:nvSpPr>
        <p:spPr>
          <a:xfrm>
            <a:off x="8879616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/>
          <p:cNvSpPr/>
          <p:nvPr/>
        </p:nvSpPr>
        <p:spPr>
          <a:xfrm>
            <a:off x="8991600" y="17526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/>
          <p:cNvSpPr/>
          <p:nvPr/>
        </p:nvSpPr>
        <p:spPr>
          <a:xfrm>
            <a:off x="3505200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/>
          <p:cNvSpPr/>
          <p:nvPr/>
        </p:nvSpPr>
        <p:spPr>
          <a:xfrm>
            <a:off x="3617167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/>
          <p:cNvSpPr/>
          <p:nvPr/>
        </p:nvSpPr>
        <p:spPr>
          <a:xfrm>
            <a:off x="3841101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/>
          <p:cNvSpPr/>
          <p:nvPr/>
        </p:nvSpPr>
        <p:spPr>
          <a:xfrm>
            <a:off x="4177002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/>
          <p:cNvSpPr/>
          <p:nvPr/>
        </p:nvSpPr>
        <p:spPr>
          <a:xfrm>
            <a:off x="4624870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/>
          <p:cNvSpPr/>
          <p:nvPr/>
        </p:nvSpPr>
        <p:spPr>
          <a:xfrm>
            <a:off x="5184705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/>
          <p:cNvSpPr/>
          <p:nvPr/>
        </p:nvSpPr>
        <p:spPr>
          <a:xfrm>
            <a:off x="5744540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/>
          <p:cNvSpPr/>
          <p:nvPr/>
        </p:nvSpPr>
        <p:spPr>
          <a:xfrm>
            <a:off x="6304375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0" name="Oval 749"/>
          <p:cNvSpPr/>
          <p:nvPr/>
        </p:nvSpPr>
        <p:spPr>
          <a:xfrm>
            <a:off x="6864210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/>
          <p:cNvSpPr/>
          <p:nvPr/>
        </p:nvSpPr>
        <p:spPr>
          <a:xfrm>
            <a:off x="7424045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/>
          <p:cNvSpPr/>
          <p:nvPr/>
        </p:nvSpPr>
        <p:spPr>
          <a:xfrm>
            <a:off x="3729134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/>
          <p:cNvSpPr/>
          <p:nvPr/>
        </p:nvSpPr>
        <p:spPr>
          <a:xfrm>
            <a:off x="3953068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/>
          <p:cNvSpPr/>
          <p:nvPr/>
        </p:nvSpPr>
        <p:spPr>
          <a:xfrm>
            <a:off x="4288969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/>
          <p:cNvSpPr/>
          <p:nvPr/>
        </p:nvSpPr>
        <p:spPr>
          <a:xfrm>
            <a:off x="4736837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/>
          <p:cNvSpPr/>
          <p:nvPr/>
        </p:nvSpPr>
        <p:spPr>
          <a:xfrm>
            <a:off x="5296672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/>
          <p:cNvSpPr/>
          <p:nvPr/>
        </p:nvSpPr>
        <p:spPr>
          <a:xfrm>
            <a:off x="5856507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/>
          <p:cNvSpPr/>
          <p:nvPr/>
        </p:nvSpPr>
        <p:spPr>
          <a:xfrm>
            <a:off x="6416342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/>
          <p:cNvSpPr/>
          <p:nvPr/>
        </p:nvSpPr>
        <p:spPr>
          <a:xfrm>
            <a:off x="6976177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/>
          <p:cNvSpPr/>
          <p:nvPr/>
        </p:nvSpPr>
        <p:spPr>
          <a:xfrm>
            <a:off x="7536012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/>
          <p:cNvSpPr/>
          <p:nvPr/>
        </p:nvSpPr>
        <p:spPr>
          <a:xfrm>
            <a:off x="7983880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/>
          <p:cNvSpPr/>
          <p:nvPr/>
        </p:nvSpPr>
        <p:spPr>
          <a:xfrm>
            <a:off x="4065035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/>
          <p:cNvSpPr/>
          <p:nvPr/>
        </p:nvSpPr>
        <p:spPr>
          <a:xfrm>
            <a:off x="4400936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/>
          <p:cNvSpPr/>
          <p:nvPr/>
        </p:nvSpPr>
        <p:spPr>
          <a:xfrm>
            <a:off x="4848804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/>
          <p:cNvSpPr/>
          <p:nvPr/>
        </p:nvSpPr>
        <p:spPr>
          <a:xfrm>
            <a:off x="5408639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/>
          <p:cNvSpPr/>
          <p:nvPr/>
        </p:nvSpPr>
        <p:spPr>
          <a:xfrm>
            <a:off x="5968474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/>
          <p:cNvSpPr/>
          <p:nvPr/>
        </p:nvSpPr>
        <p:spPr>
          <a:xfrm>
            <a:off x="6528309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/>
          <p:cNvSpPr/>
          <p:nvPr/>
        </p:nvSpPr>
        <p:spPr>
          <a:xfrm>
            <a:off x="7088144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/>
          <p:cNvSpPr/>
          <p:nvPr/>
        </p:nvSpPr>
        <p:spPr>
          <a:xfrm>
            <a:off x="7647979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/>
          <p:cNvSpPr/>
          <p:nvPr/>
        </p:nvSpPr>
        <p:spPr>
          <a:xfrm>
            <a:off x="8095847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1" name="Oval 770"/>
          <p:cNvSpPr/>
          <p:nvPr/>
        </p:nvSpPr>
        <p:spPr>
          <a:xfrm>
            <a:off x="8431748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2" name="Oval 771"/>
          <p:cNvSpPr/>
          <p:nvPr/>
        </p:nvSpPr>
        <p:spPr>
          <a:xfrm>
            <a:off x="4512903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3" name="Oval 772"/>
          <p:cNvSpPr/>
          <p:nvPr/>
        </p:nvSpPr>
        <p:spPr>
          <a:xfrm>
            <a:off x="4960771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" name="Oval 773"/>
          <p:cNvSpPr/>
          <p:nvPr/>
        </p:nvSpPr>
        <p:spPr>
          <a:xfrm>
            <a:off x="5520606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5" name="Oval 774"/>
          <p:cNvSpPr/>
          <p:nvPr/>
        </p:nvSpPr>
        <p:spPr>
          <a:xfrm>
            <a:off x="6080441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6" name="Oval 775"/>
          <p:cNvSpPr/>
          <p:nvPr/>
        </p:nvSpPr>
        <p:spPr>
          <a:xfrm>
            <a:off x="6640276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7" name="Oval 776"/>
          <p:cNvSpPr/>
          <p:nvPr/>
        </p:nvSpPr>
        <p:spPr>
          <a:xfrm>
            <a:off x="7200111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Oval 777"/>
          <p:cNvSpPr/>
          <p:nvPr/>
        </p:nvSpPr>
        <p:spPr>
          <a:xfrm>
            <a:off x="7759946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9" name="Oval 778"/>
          <p:cNvSpPr/>
          <p:nvPr/>
        </p:nvSpPr>
        <p:spPr>
          <a:xfrm>
            <a:off x="8207814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0" name="Oval 779"/>
          <p:cNvSpPr/>
          <p:nvPr/>
        </p:nvSpPr>
        <p:spPr>
          <a:xfrm>
            <a:off x="8543715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1" name="Oval 780"/>
          <p:cNvSpPr/>
          <p:nvPr/>
        </p:nvSpPr>
        <p:spPr>
          <a:xfrm>
            <a:off x="8767649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2" name="Oval 781"/>
          <p:cNvSpPr/>
          <p:nvPr/>
        </p:nvSpPr>
        <p:spPr>
          <a:xfrm>
            <a:off x="5072738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3" name="Oval 782"/>
          <p:cNvSpPr/>
          <p:nvPr/>
        </p:nvSpPr>
        <p:spPr>
          <a:xfrm>
            <a:off x="5632573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4" name="Oval 783"/>
          <p:cNvSpPr/>
          <p:nvPr/>
        </p:nvSpPr>
        <p:spPr>
          <a:xfrm>
            <a:off x="6192408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5" name="Oval 784"/>
          <p:cNvSpPr/>
          <p:nvPr/>
        </p:nvSpPr>
        <p:spPr>
          <a:xfrm>
            <a:off x="6752243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6" name="Oval 785"/>
          <p:cNvSpPr/>
          <p:nvPr/>
        </p:nvSpPr>
        <p:spPr>
          <a:xfrm>
            <a:off x="7312078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Oval 786"/>
          <p:cNvSpPr/>
          <p:nvPr/>
        </p:nvSpPr>
        <p:spPr>
          <a:xfrm>
            <a:off x="7871913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8" name="Oval 787"/>
          <p:cNvSpPr/>
          <p:nvPr/>
        </p:nvSpPr>
        <p:spPr>
          <a:xfrm>
            <a:off x="8319781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Oval 788"/>
          <p:cNvSpPr/>
          <p:nvPr/>
        </p:nvSpPr>
        <p:spPr>
          <a:xfrm>
            <a:off x="8655682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Oval 789"/>
          <p:cNvSpPr/>
          <p:nvPr/>
        </p:nvSpPr>
        <p:spPr>
          <a:xfrm>
            <a:off x="8879616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Oval 790"/>
          <p:cNvSpPr/>
          <p:nvPr/>
        </p:nvSpPr>
        <p:spPr>
          <a:xfrm>
            <a:off x="8991600" y="1905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Oval 791"/>
          <p:cNvSpPr/>
          <p:nvPr/>
        </p:nvSpPr>
        <p:spPr>
          <a:xfrm>
            <a:off x="3535680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Oval 792"/>
          <p:cNvSpPr/>
          <p:nvPr/>
        </p:nvSpPr>
        <p:spPr>
          <a:xfrm>
            <a:off x="3647647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Oval 793"/>
          <p:cNvSpPr/>
          <p:nvPr/>
        </p:nvSpPr>
        <p:spPr>
          <a:xfrm>
            <a:off x="3871581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5" name="Oval 794"/>
          <p:cNvSpPr/>
          <p:nvPr/>
        </p:nvSpPr>
        <p:spPr>
          <a:xfrm>
            <a:off x="4207482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6" name="Oval 795"/>
          <p:cNvSpPr/>
          <p:nvPr/>
        </p:nvSpPr>
        <p:spPr>
          <a:xfrm>
            <a:off x="4655350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7" name="Oval 796"/>
          <p:cNvSpPr/>
          <p:nvPr/>
        </p:nvSpPr>
        <p:spPr>
          <a:xfrm>
            <a:off x="5215185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8" name="Oval 797"/>
          <p:cNvSpPr/>
          <p:nvPr/>
        </p:nvSpPr>
        <p:spPr>
          <a:xfrm>
            <a:off x="5775020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9" name="Oval 798"/>
          <p:cNvSpPr/>
          <p:nvPr/>
        </p:nvSpPr>
        <p:spPr>
          <a:xfrm>
            <a:off x="6334855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0" name="Oval 799"/>
          <p:cNvSpPr/>
          <p:nvPr/>
        </p:nvSpPr>
        <p:spPr>
          <a:xfrm>
            <a:off x="6894690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Oval 800"/>
          <p:cNvSpPr/>
          <p:nvPr/>
        </p:nvSpPr>
        <p:spPr>
          <a:xfrm>
            <a:off x="7454525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2" name="Oval 801"/>
          <p:cNvSpPr/>
          <p:nvPr/>
        </p:nvSpPr>
        <p:spPr>
          <a:xfrm>
            <a:off x="3759614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3" name="Oval 802"/>
          <p:cNvSpPr/>
          <p:nvPr/>
        </p:nvSpPr>
        <p:spPr>
          <a:xfrm>
            <a:off x="3983548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4" name="Oval 803"/>
          <p:cNvSpPr/>
          <p:nvPr/>
        </p:nvSpPr>
        <p:spPr>
          <a:xfrm>
            <a:off x="4319449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Oval 804"/>
          <p:cNvSpPr/>
          <p:nvPr/>
        </p:nvSpPr>
        <p:spPr>
          <a:xfrm>
            <a:off x="4767317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6" name="Oval 805"/>
          <p:cNvSpPr/>
          <p:nvPr/>
        </p:nvSpPr>
        <p:spPr>
          <a:xfrm>
            <a:off x="5327152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Oval 806"/>
          <p:cNvSpPr/>
          <p:nvPr/>
        </p:nvSpPr>
        <p:spPr>
          <a:xfrm>
            <a:off x="5886987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8" name="Oval 807"/>
          <p:cNvSpPr/>
          <p:nvPr/>
        </p:nvSpPr>
        <p:spPr>
          <a:xfrm>
            <a:off x="6446822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9" name="Oval 808"/>
          <p:cNvSpPr/>
          <p:nvPr/>
        </p:nvSpPr>
        <p:spPr>
          <a:xfrm>
            <a:off x="7006657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0" name="Oval 809"/>
          <p:cNvSpPr/>
          <p:nvPr/>
        </p:nvSpPr>
        <p:spPr>
          <a:xfrm>
            <a:off x="7566492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1" name="Oval 810"/>
          <p:cNvSpPr/>
          <p:nvPr/>
        </p:nvSpPr>
        <p:spPr>
          <a:xfrm>
            <a:off x="8014360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Oval 811"/>
          <p:cNvSpPr/>
          <p:nvPr/>
        </p:nvSpPr>
        <p:spPr>
          <a:xfrm>
            <a:off x="4095515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/>
          <p:cNvSpPr/>
          <p:nvPr/>
        </p:nvSpPr>
        <p:spPr>
          <a:xfrm>
            <a:off x="4431416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/>
          <p:cNvSpPr/>
          <p:nvPr/>
        </p:nvSpPr>
        <p:spPr>
          <a:xfrm>
            <a:off x="4879284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/>
          <p:cNvSpPr/>
          <p:nvPr/>
        </p:nvSpPr>
        <p:spPr>
          <a:xfrm>
            <a:off x="5439119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/>
          <p:cNvSpPr/>
          <p:nvPr/>
        </p:nvSpPr>
        <p:spPr>
          <a:xfrm>
            <a:off x="5998954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/>
          <p:cNvSpPr/>
          <p:nvPr/>
        </p:nvSpPr>
        <p:spPr>
          <a:xfrm>
            <a:off x="6558789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/>
          <p:cNvSpPr/>
          <p:nvPr/>
        </p:nvSpPr>
        <p:spPr>
          <a:xfrm>
            <a:off x="7118624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/>
          <p:cNvSpPr/>
          <p:nvPr/>
        </p:nvSpPr>
        <p:spPr>
          <a:xfrm>
            <a:off x="7678459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/>
          <p:cNvSpPr/>
          <p:nvPr/>
        </p:nvSpPr>
        <p:spPr>
          <a:xfrm>
            <a:off x="8126327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/>
          <p:cNvSpPr/>
          <p:nvPr/>
        </p:nvSpPr>
        <p:spPr>
          <a:xfrm>
            <a:off x="8462228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/>
          <p:cNvSpPr/>
          <p:nvPr/>
        </p:nvSpPr>
        <p:spPr>
          <a:xfrm>
            <a:off x="4543383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/>
          <p:cNvSpPr/>
          <p:nvPr/>
        </p:nvSpPr>
        <p:spPr>
          <a:xfrm>
            <a:off x="4991251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/>
          <p:cNvSpPr/>
          <p:nvPr/>
        </p:nvSpPr>
        <p:spPr>
          <a:xfrm>
            <a:off x="5551086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/>
          <p:cNvSpPr/>
          <p:nvPr/>
        </p:nvSpPr>
        <p:spPr>
          <a:xfrm>
            <a:off x="6110921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/>
          <p:cNvSpPr/>
          <p:nvPr/>
        </p:nvSpPr>
        <p:spPr>
          <a:xfrm>
            <a:off x="6670756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/>
          <p:cNvSpPr/>
          <p:nvPr/>
        </p:nvSpPr>
        <p:spPr>
          <a:xfrm>
            <a:off x="7230591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/>
          <p:cNvSpPr/>
          <p:nvPr/>
        </p:nvSpPr>
        <p:spPr>
          <a:xfrm>
            <a:off x="7790426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/>
          <p:cNvSpPr/>
          <p:nvPr/>
        </p:nvSpPr>
        <p:spPr>
          <a:xfrm>
            <a:off x="8238294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/>
          <p:cNvSpPr/>
          <p:nvPr/>
        </p:nvSpPr>
        <p:spPr>
          <a:xfrm>
            <a:off x="8574195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/>
          <p:cNvSpPr/>
          <p:nvPr/>
        </p:nvSpPr>
        <p:spPr>
          <a:xfrm>
            <a:off x="8798129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/>
          <p:cNvSpPr/>
          <p:nvPr/>
        </p:nvSpPr>
        <p:spPr>
          <a:xfrm>
            <a:off x="5103218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3" name="Oval 832"/>
          <p:cNvSpPr/>
          <p:nvPr/>
        </p:nvSpPr>
        <p:spPr>
          <a:xfrm>
            <a:off x="5663053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4" name="Oval 833"/>
          <p:cNvSpPr/>
          <p:nvPr/>
        </p:nvSpPr>
        <p:spPr>
          <a:xfrm>
            <a:off x="6222888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5" name="Oval 834"/>
          <p:cNvSpPr/>
          <p:nvPr/>
        </p:nvSpPr>
        <p:spPr>
          <a:xfrm>
            <a:off x="6782723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6" name="Oval 835"/>
          <p:cNvSpPr/>
          <p:nvPr/>
        </p:nvSpPr>
        <p:spPr>
          <a:xfrm>
            <a:off x="7342558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7" name="Oval 836"/>
          <p:cNvSpPr/>
          <p:nvPr/>
        </p:nvSpPr>
        <p:spPr>
          <a:xfrm>
            <a:off x="7902393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8" name="Oval 837"/>
          <p:cNvSpPr/>
          <p:nvPr/>
        </p:nvSpPr>
        <p:spPr>
          <a:xfrm>
            <a:off x="8350261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9" name="Oval 838"/>
          <p:cNvSpPr/>
          <p:nvPr/>
        </p:nvSpPr>
        <p:spPr>
          <a:xfrm>
            <a:off x="8686162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0" name="Oval 839"/>
          <p:cNvSpPr/>
          <p:nvPr/>
        </p:nvSpPr>
        <p:spPr>
          <a:xfrm>
            <a:off x="8910096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1" name="Oval 840"/>
          <p:cNvSpPr/>
          <p:nvPr/>
        </p:nvSpPr>
        <p:spPr>
          <a:xfrm>
            <a:off x="9022080" y="20574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Oval 841"/>
          <p:cNvSpPr/>
          <p:nvPr/>
        </p:nvSpPr>
        <p:spPr>
          <a:xfrm>
            <a:off x="3505200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Oval 842"/>
          <p:cNvSpPr/>
          <p:nvPr/>
        </p:nvSpPr>
        <p:spPr>
          <a:xfrm>
            <a:off x="3617167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Oval 843"/>
          <p:cNvSpPr/>
          <p:nvPr/>
        </p:nvSpPr>
        <p:spPr>
          <a:xfrm>
            <a:off x="3841101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Oval 844"/>
          <p:cNvSpPr/>
          <p:nvPr/>
        </p:nvSpPr>
        <p:spPr>
          <a:xfrm>
            <a:off x="4177002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6" name="Oval 845"/>
          <p:cNvSpPr/>
          <p:nvPr/>
        </p:nvSpPr>
        <p:spPr>
          <a:xfrm>
            <a:off x="4624870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7" name="Oval 846"/>
          <p:cNvSpPr/>
          <p:nvPr/>
        </p:nvSpPr>
        <p:spPr>
          <a:xfrm>
            <a:off x="5184705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8" name="Oval 847"/>
          <p:cNvSpPr/>
          <p:nvPr/>
        </p:nvSpPr>
        <p:spPr>
          <a:xfrm>
            <a:off x="5744540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9" name="Oval 848"/>
          <p:cNvSpPr/>
          <p:nvPr/>
        </p:nvSpPr>
        <p:spPr>
          <a:xfrm>
            <a:off x="6304375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Oval 849"/>
          <p:cNvSpPr/>
          <p:nvPr/>
        </p:nvSpPr>
        <p:spPr>
          <a:xfrm>
            <a:off x="6864210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1" name="Oval 850"/>
          <p:cNvSpPr/>
          <p:nvPr/>
        </p:nvSpPr>
        <p:spPr>
          <a:xfrm>
            <a:off x="7424045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2" name="Oval 851"/>
          <p:cNvSpPr/>
          <p:nvPr/>
        </p:nvSpPr>
        <p:spPr>
          <a:xfrm>
            <a:off x="3729134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3" name="Oval 852"/>
          <p:cNvSpPr/>
          <p:nvPr/>
        </p:nvSpPr>
        <p:spPr>
          <a:xfrm>
            <a:off x="3953068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4" name="Oval 853"/>
          <p:cNvSpPr/>
          <p:nvPr/>
        </p:nvSpPr>
        <p:spPr>
          <a:xfrm>
            <a:off x="4288969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5" name="Oval 854"/>
          <p:cNvSpPr/>
          <p:nvPr/>
        </p:nvSpPr>
        <p:spPr>
          <a:xfrm>
            <a:off x="4736837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6" name="Oval 855"/>
          <p:cNvSpPr/>
          <p:nvPr/>
        </p:nvSpPr>
        <p:spPr>
          <a:xfrm>
            <a:off x="5296672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7" name="Oval 856"/>
          <p:cNvSpPr/>
          <p:nvPr/>
        </p:nvSpPr>
        <p:spPr>
          <a:xfrm>
            <a:off x="5856507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8" name="Oval 857"/>
          <p:cNvSpPr/>
          <p:nvPr/>
        </p:nvSpPr>
        <p:spPr>
          <a:xfrm>
            <a:off x="6416342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9" name="Oval 858"/>
          <p:cNvSpPr/>
          <p:nvPr/>
        </p:nvSpPr>
        <p:spPr>
          <a:xfrm>
            <a:off x="6976177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0" name="Oval 859"/>
          <p:cNvSpPr/>
          <p:nvPr/>
        </p:nvSpPr>
        <p:spPr>
          <a:xfrm>
            <a:off x="7536012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1" name="Oval 860"/>
          <p:cNvSpPr/>
          <p:nvPr/>
        </p:nvSpPr>
        <p:spPr>
          <a:xfrm>
            <a:off x="7983880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2" name="Oval 861"/>
          <p:cNvSpPr/>
          <p:nvPr/>
        </p:nvSpPr>
        <p:spPr>
          <a:xfrm>
            <a:off x="4065035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3" name="Oval 862"/>
          <p:cNvSpPr/>
          <p:nvPr/>
        </p:nvSpPr>
        <p:spPr>
          <a:xfrm>
            <a:off x="4400936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Oval 863"/>
          <p:cNvSpPr/>
          <p:nvPr/>
        </p:nvSpPr>
        <p:spPr>
          <a:xfrm>
            <a:off x="4848804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5" name="Oval 864"/>
          <p:cNvSpPr/>
          <p:nvPr/>
        </p:nvSpPr>
        <p:spPr>
          <a:xfrm>
            <a:off x="5408639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6" name="Oval 865"/>
          <p:cNvSpPr/>
          <p:nvPr/>
        </p:nvSpPr>
        <p:spPr>
          <a:xfrm>
            <a:off x="5968474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7" name="Oval 866"/>
          <p:cNvSpPr/>
          <p:nvPr/>
        </p:nvSpPr>
        <p:spPr>
          <a:xfrm>
            <a:off x="6528309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8" name="Oval 867"/>
          <p:cNvSpPr/>
          <p:nvPr/>
        </p:nvSpPr>
        <p:spPr>
          <a:xfrm>
            <a:off x="7088144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Oval 868"/>
          <p:cNvSpPr/>
          <p:nvPr/>
        </p:nvSpPr>
        <p:spPr>
          <a:xfrm>
            <a:off x="7647979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0" name="Oval 869"/>
          <p:cNvSpPr/>
          <p:nvPr/>
        </p:nvSpPr>
        <p:spPr>
          <a:xfrm>
            <a:off x="8095847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1" name="Oval 870"/>
          <p:cNvSpPr/>
          <p:nvPr/>
        </p:nvSpPr>
        <p:spPr>
          <a:xfrm>
            <a:off x="8431748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2" name="Oval 871"/>
          <p:cNvSpPr/>
          <p:nvPr/>
        </p:nvSpPr>
        <p:spPr>
          <a:xfrm>
            <a:off x="4512903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3" name="Oval 872"/>
          <p:cNvSpPr/>
          <p:nvPr/>
        </p:nvSpPr>
        <p:spPr>
          <a:xfrm>
            <a:off x="4960771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4" name="Oval 873"/>
          <p:cNvSpPr/>
          <p:nvPr/>
        </p:nvSpPr>
        <p:spPr>
          <a:xfrm>
            <a:off x="5520606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5" name="Oval 874"/>
          <p:cNvSpPr/>
          <p:nvPr/>
        </p:nvSpPr>
        <p:spPr>
          <a:xfrm>
            <a:off x="6080441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6" name="Oval 875"/>
          <p:cNvSpPr/>
          <p:nvPr/>
        </p:nvSpPr>
        <p:spPr>
          <a:xfrm>
            <a:off x="6640276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7" name="Oval 876"/>
          <p:cNvSpPr/>
          <p:nvPr/>
        </p:nvSpPr>
        <p:spPr>
          <a:xfrm>
            <a:off x="7200111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8" name="Oval 877"/>
          <p:cNvSpPr/>
          <p:nvPr/>
        </p:nvSpPr>
        <p:spPr>
          <a:xfrm>
            <a:off x="7759946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9" name="Oval 878"/>
          <p:cNvSpPr/>
          <p:nvPr/>
        </p:nvSpPr>
        <p:spPr>
          <a:xfrm>
            <a:off x="8207814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0" name="Oval 879"/>
          <p:cNvSpPr/>
          <p:nvPr/>
        </p:nvSpPr>
        <p:spPr>
          <a:xfrm>
            <a:off x="8543715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1" name="Oval 880"/>
          <p:cNvSpPr/>
          <p:nvPr/>
        </p:nvSpPr>
        <p:spPr>
          <a:xfrm>
            <a:off x="8767649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2" name="Oval 881"/>
          <p:cNvSpPr/>
          <p:nvPr/>
        </p:nvSpPr>
        <p:spPr>
          <a:xfrm>
            <a:off x="5072738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3" name="Oval 882"/>
          <p:cNvSpPr/>
          <p:nvPr/>
        </p:nvSpPr>
        <p:spPr>
          <a:xfrm>
            <a:off x="5632573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4" name="Oval 883"/>
          <p:cNvSpPr/>
          <p:nvPr/>
        </p:nvSpPr>
        <p:spPr>
          <a:xfrm>
            <a:off x="6192408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5" name="Oval 884"/>
          <p:cNvSpPr/>
          <p:nvPr/>
        </p:nvSpPr>
        <p:spPr>
          <a:xfrm>
            <a:off x="6752243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6" name="Oval 885"/>
          <p:cNvSpPr/>
          <p:nvPr/>
        </p:nvSpPr>
        <p:spPr>
          <a:xfrm>
            <a:off x="7312078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7" name="Oval 886"/>
          <p:cNvSpPr/>
          <p:nvPr/>
        </p:nvSpPr>
        <p:spPr>
          <a:xfrm>
            <a:off x="7871913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8" name="Oval 887"/>
          <p:cNvSpPr/>
          <p:nvPr/>
        </p:nvSpPr>
        <p:spPr>
          <a:xfrm>
            <a:off x="8319781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9" name="Oval 888"/>
          <p:cNvSpPr/>
          <p:nvPr/>
        </p:nvSpPr>
        <p:spPr>
          <a:xfrm>
            <a:off x="8655682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0" name="Oval 889"/>
          <p:cNvSpPr/>
          <p:nvPr/>
        </p:nvSpPr>
        <p:spPr>
          <a:xfrm>
            <a:off x="8879616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1" name="Oval 890"/>
          <p:cNvSpPr/>
          <p:nvPr/>
        </p:nvSpPr>
        <p:spPr>
          <a:xfrm>
            <a:off x="8991600" y="22402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2" name="Oval 891"/>
          <p:cNvSpPr/>
          <p:nvPr/>
        </p:nvSpPr>
        <p:spPr>
          <a:xfrm>
            <a:off x="3505200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3" name="Oval 892"/>
          <p:cNvSpPr/>
          <p:nvPr/>
        </p:nvSpPr>
        <p:spPr>
          <a:xfrm>
            <a:off x="3617167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4" name="Oval 893"/>
          <p:cNvSpPr/>
          <p:nvPr/>
        </p:nvSpPr>
        <p:spPr>
          <a:xfrm>
            <a:off x="3841101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5" name="Oval 894"/>
          <p:cNvSpPr/>
          <p:nvPr/>
        </p:nvSpPr>
        <p:spPr>
          <a:xfrm>
            <a:off x="4177002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6" name="Oval 895"/>
          <p:cNvSpPr/>
          <p:nvPr/>
        </p:nvSpPr>
        <p:spPr>
          <a:xfrm>
            <a:off x="4624870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7" name="Oval 896"/>
          <p:cNvSpPr/>
          <p:nvPr/>
        </p:nvSpPr>
        <p:spPr>
          <a:xfrm>
            <a:off x="5184705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8" name="Oval 897"/>
          <p:cNvSpPr/>
          <p:nvPr/>
        </p:nvSpPr>
        <p:spPr>
          <a:xfrm>
            <a:off x="5744540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9" name="Oval 898"/>
          <p:cNvSpPr/>
          <p:nvPr/>
        </p:nvSpPr>
        <p:spPr>
          <a:xfrm>
            <a:off x="6304375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0" name="Oval 899"/>
          <p:cNvSpPr/>
          <p:nvPr/>
        </p:nvSpPr>
        <p:spPr>
          <a:xfrm>
            <a:off x="6864210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1" name="Oval 900"/>
          <p:cNvSpPr/>
          <p:nvPr/>
        </p:nvSpPr>
        <p:spPr>
          <a:xfrm>
            <a:off x="7424045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2" name="Oval 901"/>
          <p:cNvSpPr/>
          <p:nvPr/>
        </p:nvSpPr>
        <p:spPr>
          <a:xfrm>
            <a:off x="3729134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3" name="Oval 902"/>
          <p:cNvSpPr/>
          <p:nvPr/>
        </p:nvSpPr>
        <p:spPr>
          <a:xfrm>
            <a:off x="3953068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" name="Oval 903"/>
          <p:cNvSpPr/>
          <p:nvPr/>
        </p:nvSpPr>
        <p:spPr>
          <a:xfrm>
            <a:off x="4288969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5" name="Oval 904"/>
          <p:cNvSpPr/>
          <p:nvPr/>
        </p:nvSpPr>
        <p:spPr>
          <a:xfrm>
            <a:off x="4736837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6" name="Oval 905"/>
          <p:cNvSpPr/>
          <p:nvPr/>
        </p:nvSpPr>
        <p:spPr>
          <a:xfrm>
            <a:off x="5296672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7" name="Oval 906"/>
          <p:cNvSpPr/>
          <p:nvPr/>
        </p:nvSpPr>
        <p:spPr>
          <a:xfrm>
            <a:off x="5856507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8" name="Oval 907"/>
          <p:cNvSpPr/>
          <p:nvPr/>
        </p:nvSpPr>
        <p:spPr>
          <a:xfrm>
            <a:off x="6416342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9" name="Oval 908"/>
          <p:cNvSpPr/>
          <p:nvPr/>
        </p:nvSpPr>
        <p:spPr>
          <a:xfrm>
            <a:off x="6976177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0" name="Oval 909"/>
          <p:cNvSpPr/>
          <p:nvPr/>
        </p:nvSpPr>
        <p:spPr>
          <a:xfrm>
            <a:off x="7536012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1" name="Oval 910"/>
          <p:cNvSpPr/>
          <p:nvPr/>
        </p:nvSpPr>
        <p:spPr>
          <a:xfrm>
            <a:off x="7983880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2" name="Oval 911"/>
          <p:cNvSpPr/>
          <p:nvPr/>
        </p:nvSpPr>
        <p:spPr>
          <a:xfrm>
            <a:off x="4065035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3" name="Oval 912"/>
          <p:cNvSpPr/>
          <p:nvPr/>
        </p:nvSpPr>
        <p:spPr>
          <a:xfrm>
            <a:off x="4400936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4" name="Oval 913"/>
          <p:cNvSpPr/>
          <p:nvPr/>
        </p:nvSpPr>
        <p:spPr>
          <a:xfrm>
            <a:off x="4848804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5" name="Oval 914"/>
          <p:cNvSpPr/>
          <p:nvPr/>
        </p:nvSpPr>
        <p:spPr>
          <a:xfrm>
            <a:off x="5408639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6" name="Oval 915"/>
          <p:cNvSpPr/>
          <p:nvPr/>
        </p:nvSpPr>
        <p:spPr>
          <a:xfrm>
            <a:off x="5968474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7" name="Oval 916"/>
          <p:cNvSpPr/>
          <p:nvPr/>
        </p:nvSpPr>
        <p:spPr>
          <a:xfrm>
            <a:off x="6528309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8" name="Oval 917"/>
          <p:cNvSpPr/>
          <p:nvPr/>
        </p:nvSpPr>
        <p:spPr>
          <a:xfrm>
            <a:off x="7088144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9" name="Oval 918"/>
          <p:cNvSpPr/>
          <p:nvPr/>
        </p:nvSpPr>
        <p:spPr>
          <a:xfrm>
            <a:off x="7647979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0" name="Oval 919"/>
          <p:cNvSpPr/>
          <p:nvPr/>
        </p:nvSpPr>
        <p:spPr>
          <a:xfrm>
            <a:off x="8095847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" name="Oval 920"/>
          <p:cNvSpPr/>
          <p:nvPr/>
        </p:nvSpPr>
        <p:spPr>
          <a:xfrm>
            <a:off x="8431748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" name="Oval 921"/>
          <p:cNvSpPr/>
          <p:nvPr/>
        </p:nvSpPr>
        <p:spPr>
          <a:xfrm>
            <a:off x="4512903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" name="Oval 922"/>
          <p:cNvSpPr/>
          <p:nvPr/>
        </p:nvSpPr>
        <p:spPr>
          <a:xfrm>
            <a:off x="4960771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4" name="Oval 923"/>
          <p:cNvSpPr/>
          <p:nvPr/>
        </p:nvSpPr>
        <p:spPr>
          <a:xfrm>
            <a:off x="5520606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5" name="Oval 924"/>
          <p:cNvSpPr/>
          <p:nvPr/>
        </p:nvSpPr>
        <p:spPr>
          <a:xfrm>
            <a:off x="6080441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6" name="Oval 925"/>
          <p:cNvSpPr/>
          <p:nvPr/>
        </p:nvSpPr>
        <p:spPr>
          <a:xfrm>
            <a:off x="6640276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7" name="Oval 926"/>
          <p:cNvSpPr/>
          <p:nvPr/>
        </p:nvSpPr>
        <p:spPr>
          <a:xfrm>
            <a:off x="7200111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8" name="Oval 927"/>
          <p:cNvSpPr/>
          <p:nvPr/>
        </p:nvSpPr>
        <p:spPr>
          <a:xfrm>
            <a:off x="7759946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9" name="Oval 928"/>
          <p:cNvSpPr/>
          <p:nvPr/>
        </p:nvSpPr>
        <p:spPr>
          <a:xfrm>
            <a:off x="8207814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0" name="Oval 929"/>
          <p:cNvSpPr/>
          <p:nvPr/>
        </p:nvSpPr>
        <p:spPr>
          <a:xfrm>
            <a:off x="8543715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1" name="Oval 930"/>
          <p:cNvSpPr/>
          <p:nvPr/>
        </p:nvSpPr>
        <p:spPr>
          <a:xfrm>
            <a:off x="8767649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2" name="Oval 931"/>
          <p:cNvSpPr/>
          <p:nvPr/>
        </p:nvSpPr>
        <p:spPr>
          <a:xfrm>
            <a:off x="5072738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3" name="Oval 932"/>
          <p:cNvSpPr/>
          <p:nvPr/>
        </p:nvSpPr>
        <p:spPr>
          <a:xfrm>
            <a:off x="5632573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4" name="Oval 933"/>
          <p:cNvSpPr/>
          <p:nvPr/>
        </p:nvSpPr>
        <p:spPr>
          <a:xfrm>
            <a:off x="6192408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5" name="Oval 934"/>
          <p:cNvSpPr/>
          <p:nvPr/>
        </p:nvSpPr>
        <p:spPr>
          <a:xfrm>
            <a:off x="6752243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Oval 935"/>
          <p:cNvSpPr/>
          <p:nvPr/>
        </p:nvSpPr>
        <p:spPr>
          <a:xfrm>
            <a:off x="7312078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Oval 936"/>
          <p:cNvSpPr/>
          <p:nvPr/>
        </p:nvSpPr>
        <p:spPr>
          <a:xfrm>
            <a:off x="7871913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8" name="Oval 937"/>
          <p:cNvSpPr/>
          <p:nvPr/>
        </p:nvSpPr>
        <p:spPr>
          <a:xfrm>
            <a:off x="8319781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9" name="Oval 938"/>
          <p:cNvSpPr/>
          <p:nvPr/>
        </p:nvSpPr>
        <p:spPr>
          <a:xfrm>
            <a:off x="8655682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0" name="Oval 939"/>
          <p:cNvSpPr/>
          <p:nvPr/>
        </p:nvSpPr>
        <p:spPr>
          <a:xfrm>
            <a:off x="8879616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1" name="Oval 940"/>
          <p:cNvSpPr/>
          <p:nvPr/>
        </p:nvSpPr>
        <p:spPr>
          <a:xfrm>
            <a:off x="8991600" y="2468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2" name="Oval 941"/>
          <p:cNvSpPr/>
          <p:nvPr/>
        </p:nvSpPr>
        <p:spPr>
          <a:xfrm>
            <a:off x="3505200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3" name="Oval 942"/>
          <p:cNvSpPr/>
          <p:nvPr/>
        </p:nvSpPr>
        <p:spPr>
          <a:xfrm>
            <a:off x="3617167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4" name="Oval 943"/>
          <p:cNvSpPr/>
          <p:nvPr/>
        </p:nvSpPr>
        <p:spPr>
          <a:xfrm>
            <a:off x="3841101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5" name="Oval 944"/>
          <p:cNvSpPr/>
          <p:nvPr/>
        </p:nvSpPr>
        <p:spPr>
          <a:xfrm>
            <a:off x="4177002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6" name="Oval 945"/>
          <p:cNvSpPr/>
          <p:nvPr/>
        </p:nvSpPr>
        <p:spPr>
          <a:xfrm>
            <a:off x="4624870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7" name="Oval 946"/>
          <p:cNvSpPr/>
          <p:nvPr/>
        </p:nvSpPr>
        <p:spPr>
          <a:xfrm>
            <a:off x="5184705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8" name="Oval 947"/>
          <p:cNvSpPr/>
          <p:nvPr/>
        </p:nvSpPr>
        <p:spPr>
          <a:xfrm>
            <a:off x="5744540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9" name="Oval 948"/>
          <p:cNvSpPr/>
          <p:nvPr/>
        </p:nvSpPr>
        <p:spPr>
          <a:xfrm>
            <a:off x="6304375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0" name="Oval 949"/>
          <p:cNvSpPr/>
          <p:nvPr/>
        </p:nvSpPr>
        <p:spPr>
          <a:xfrm>
            <a:off x="6864210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1" name="Oval 950"/>
          <p:cNvSpPr/>
          <p:nvPr/>
        </p:nvSpPr>
        <p:spPr>
          <a:xfrm>
            <a:off x="7424045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2" name="Oval 951"/>
          <p:cNvSpPr/>
          <p:nvPr/>
        </p:nvSpPr>
        <p:spPr>
          <a:xfrm>
            <a:off x="3729134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3" name="Oval 952"/>
          <p:cNvSpPr/>
          <p:nvPr/>
        </p:nvSpPr>
        <p:spPr>
          <a:xfrm>
            <a:off x="3953068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4" name="Oval 953"/>
          <p:cNvSpPr/>
          <p:nvPr/>
        </p:nvSpPr>
        <p:spPr>
          <a:xfrm>
            <a:off x="4288969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5" name="Oval 954"/>
          <p:cNvSpPr/>
          <p:nvPr/>
        </p:nvSpPr>
        <p:spPr>
          <a:xfrm>
            <a:off x="4736837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6" name="Oval 955"/>
          <p:cNvSpPr/>
          <p:nvPr/>
        </p:nvSpPr>
        <p:spPr>
          <a:xfrm>
            <a:off x="5296672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7" name="Oval 956"/>
          <p:cNvSpPr/>
          <p:nvPr/>
        </p:nvSpPr>
        <p:spPr>
          <a:xfrm>
            <a:off x="5856507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8" name="Oval 957"/>
          <p:cNvSpPr/>
          <p:nvPr/>
        </p:nvSpPr>
        <p:spPr>
          <a:xfrm>
            <a:off x="6416342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9" name="Oval 958"/>
          <p:cNvSpPr/>
          <p:nvPr/>
        </p:nvSpPr>
        <p:spPr>
          <a:xfrm>
            <a:off x="6976177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0" name="Oval 959"/>
          <p:cNvSpPr/>
          <p:nvPr/>
        </p:nvSpPr>
        <p:spPr>
          <a:xfrm>
            <a:off x="7536012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1" name="Oval 960"/>
          <p:cNvSpPr/>
          <p:nvPr/>
        </p:nvSpPr>
        <p:spPr>
          <a:xfrm>
            <a:off x="7983880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" name="Oval 961"/>
          <p:cNvSpPr/>
          <p:nvPr/>
        </p:nvSpPr>
        <p:spPr>
          <a:xfrm>
            <a:off x="4065035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3" name="Oval 962"/>
          <p:cNvSpPr/>
          <p:nvPr/>
        </p:nvSpPr>
        <p:spPr>
          <a:xfrm>
            <a:off x="4400936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4" name="Oval 963"/>
          <p:cNvSpPr/>
          <p:nvPr/>
        </p:nvSpPr>
        <p:spPr>
          <a:xfrm>
            <a:off x="4848804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5" name="Oval 964"/>
          <p:cNvSpPr/>
          <p:nvPr/>
        </p:nvSpPr>
        <p:spPr>
          <a:xfrm>
            <a:off x="5408639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6" name="Oval 965"/>
          <p:cNvSpPr/>
          <p:nvPr/>
        </p:nvSpPr>
        <p:spPr>
          <a:xfrm>
            <a:off x="5968474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7" name="Oval 966"/>
          <p:cNvSpPr/>
          <p:nvPr/>
        </p:nvSpPr>
        <p:spPr>
          <a:xfrm>
            <a:off x="6528309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8" name="Oval 967"/>
          <p:cNvSpPr/>
          <p:nvPr/>
        </p:nvSpPr>
        <p:spPr>
          <a:xfrm>
            <a:off x="7088144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9" name="Oval 968"/>
          <p:cNvSpPr/>
          <p:nvPr/>
        </p:nvSpPr>
        <p:spPr>
          <a:xfrm>
            <a:off x="7647979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0" name="Oval 969"/>
          <p:cNvSpPr/>
          <p:nvPr/>
        </p:nvSpPr>
        <p:spPr>
          <a:xfrm>
            <a:off x="8095847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1" name="Oval 970"/>
          <p:cNvSpPr/>
          <p:nvPr/>
        </p:nvSpPr>
        <p:spPr>
          <a:xfrm>
            <a:off x="8431748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" name="Oval 971"/>
          <p:cNvSpPr/>
          <p:nvPr/>
        </p:nvSpPr>
        <p:spPr>
          <a:xfrm>
            <a:off x="4512903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3" name="Oval 972"/>
          <p:cNvSpPr/>
          <p:nvPr/>
        </p:nvSpPr>
        <p:spPr>
          <a:xfrm>
            <a:off x="4960771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4" name="Oval 973"/>
          <p:cNvSpPr/>
          <p:nvPr/>
        </p:nvSpPr>
        <p:spPr>
          <a:xfrm>
            <a:off x="5520606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5" name="Oval 974"/>
          <p:cNvSpPr/>
          <p:nvPr/>
        </p:nvSpPr>
        <p:spPr>
          <a:xfrm>
            <a:off x="6080441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6" name="Oval 975"/>
          <p:cNvSpPr/>
          <p:nvPr/>
        </p:nvSpPr>
        <p:spPr>
          <a:xfrm>
            <a:off x="6640276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7" name="Oval 976"/>
          <p:cNvSpPr/>
          <p:nvPr/>
        </p:nvSpPr>
        <p:spPr>
          <a:xfrm>
            <a:off x="7200111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8" name="Oval 977"/>
          <p:cNvSpPr/>
          <p:nvPr/>
        </p:nvSpPr>
        <p:spPr>
          <a:xfrm>
            <a:off x="7759946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9" name="Oval 978"/>
          <p:cNvSpPr/>
          <p:nvPr/>
        </p:nvSpPr>
        <p:spPr>
          <a:xfrm>
            <a:off x="8207814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0" name="Oval 979"/>
          <p:cNvSpPr/>
          <p:nvPr/>
        </p:nvSpPr>
        <p:spPr>
          <a:xfrm>
            <a:off x="8543715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1" name="Oval 980"/>
          <p:cNvSpPr/>
          <p:nvPr/>
        </p:nvSpPr>
        <p:spPr>
          <a:xfrm>
            <a:off x="8767649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2" name="Oval 981"/>
          <p:cNvSpPr/>
          <p:nvPr/>
        </p:nvSpPr>
        <p:spPr>
          <a:xfrm>
            <a:off x="5072738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" name="Oval 982"/>
          <p:cNvSpPr/>
          <p:nvPr/>
        </p:nvSpPr>
        <p:spPr>
          <a:xfrm>
            <a:off x="5632573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Oval 983"/>
          <p:cNvSpPr/>
          <p:nvPr/>
        </p:nvSpPr>
        <p:spPr>
          <a:xfrm>
            <a:off x="6192408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5" name="Oval 984"/>
          <p:cNvSpPr/>
          <p:nvPr/>
        </p:nvSpPr>
        <p:spPr>
          <a:xfrm>
            <a:off x="6752243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6" name="Oval 985"/>
          <p:cNvSpPr/>
          <p:nvPr/>
        </p:nvSpPr>
        <p:spPr>
          <a:xfrm>
            <a:off x="7312078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7" name="Oval 986"/>
          <p:cNvSpPr/>
          <p:nvPr/>
        </p:nvSpPr>
        <p:spPr>
          <a:xfrm>
            <a:off x="7871913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8" name="Oval 987"/>
          <p:cNvSpPr/>
          <p:nvPr/>
        </p:nvSpPr>
        <p:spPr>
          <a:xfrm>
            <a:off x="8319781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9" name="Oval 988"/>
          <p:cNvSpPr/>
          <p:nvPr/>
        </p:nvSpPr>
        <p:spPr>
          <a:xfrm>
            <a:off x="8655682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0" name="Oval 989"/>
          <p:cNvSpPr/>
          <p:nvPr/>
        </p:nvSpPr>
        <p:spPr>
          <a:xfrm>
            <a:off x="8879616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1" name="Oval 990"/>
          <p:cNvSpPr/>
          <p:nvPr/>
        </p:nvSpPr>
        <p:spPr>
          <a:xfrm>
            <a:off x="8991600" y="2667000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2" name="Oval 991"/>
          <p:cNvSpPr/>
          <p:nvPr/>
        </p:nvSpPr>
        <p:spPr>
          <a:xfrm>
            <a:off x="3505200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" name="Oval 992"/>
          <p:cNvSpPr/>
          <p:nvPr/>
        </p:nvSpPr>
        <p:spPr>
          <a:xfrm>
            <a:off x="3617167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Oval 993"/>
          <p:cNvSpPr/>
          <p:nvPr/>
        </p:nvSpPr>
        <p:spPr>
          <a:xfrm>
            <a:off x="3841101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5" name="Oval 994"/>
          <p:cNvSpPr/>
          <p:nvPr/>
        </p:nvSpPr>
        <p:spPr>
          <a:xfrm>
            <a:off x="4177002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6" name="Oval 995"/>
          <p:cNvSpPr/>
          <p:nvPr/>
        </p:nvSpPr>
        <p:spPr>
          <a:xfrm>
            <a:off x="4624870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7" name="Oval 996"/>
          <p:cNvSpPr/>
          <p:nvPr/>
        </p:nvSpPr>
        <p:spPr>
          <a:xfrm>
            <a:off x="5184705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8" name="Oval 997"/>
          <p:cNvSpPr/>
          <p:nvPr/>
        </p:nvSpPr>
        <p:spPr>
          <a:xfrm>
            <a:off x="5744540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9" name="Oval 998"/>
          <p:cNvSpPr/>
          <p:nvPr/>
        </p:nvSpPr>
        <p:spPr>
          <a:xfrm>
            <a:off x="6304375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0" name="Oval 999"/>
          <p:cNvSpPr/>
          <p:nvPr/>
        </p:nvSpPr>
        <p:spPr>
          <a:xfrm>
            <a:off x="6864210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1" name="Oval 1000"/>
          <p:cNvSpPr/>
          <p:nvPr/>
        </p:nvSpPr>
        <p:spPr>
          <a:xfrm>
            <a:off x="7424045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2" name="Oval 1001"/>
          <p:cNvSpPr/>
          <p:nvPr/>
        </p:nvSpPr>
        <p:spPr>
          <a:xfrm>
            <a:off x="3729134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3" name="Oval 1002"/>
          <p:cNvSpPr/>
          <p:nvPr/>
        </p:nvSpPr>
        <p:spPr>
          <a:xfrm>
            <a:off x="3953068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4" name="Oval 1003"/>
          <p:cNvSpPr/>
          <p:nvPr/>
        </p:nvSpPr>
        <p:spPr>
          <a:xfrm>
            <a:off x="4288969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5" name="Oval 1004"/>
          <p:cNvSpPr/>
          <p:nvPr/>
        </p:nvSpPr>
        <p:spPr>
          <a:xfrm>
            <a:off x="4736837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6" name="Oval 1005"/>
          <p:cNvSpPr/>
          <p:nvPr/>
        </p:nvSpPr>
        <p:spPr>
          <a:xfrm>
            <a:off x="5296672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7" name="Oval 1006"/>
          <p:cNvSpPr/>
          <p:nvPr/>
        </p:nvSpPr>
        <p:spPr>
          <a:xfrm>
            <a:off x="5856507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8" name="Oval 1007"/>
          <p:cNvSpPr/>
          <p:nvPr/>
        </p:nvSpPr>
        <p:spPr>
          <a:xfrm>
            <a:off x="6416342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9" name="Oval 1008"/>
          <p:cNvSpPr/>
          <p:nvPr/>
        </p:nvSpPr>
        <p:spPr>
          <a:xfrm>
            <a:off x="6976177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0" name="Oval 1009"/>
          <p:cNvSpPr/>
          <p:nvPr/>
        </p:nvSpPr>
        <p:spPr>
          <a:xfrm>
            <a:off x="7536012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1" name="Oval 1010"/>
          <p:cNvSpPr/>
          <p:nvPr/>
        </p:nvSpPr>
        <p:spPr>
          <a:xfrm>
            <a:off x="7983880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2" name="Oval 1011"/>
          <p:cNvSpPr/>
          <p:nvPr/>
        </p:nvSpPr>
        <p:spPr>
          <a:xfrm>
            <a:off x="4065035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3" name="Oval 1012"/>
          <p:cNvSpPr/>
          <p:nvPr/>
        </p:nvSpPr>
        <p:spPr>
          <a:xfrm>
            <a:off x="4400936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4" name="Oval 1013"/>
          <p:cNvSpPr/>
          <p:nvPr/>
        </p:nvSpPr>
        <p:spPr>
          <a:xfrm>
            <a:off x="4848804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5" name="Oval 1014"/>
          <p:cNvSpPr/>
          <p:nvPr/>
        </p:nvSpPr>
        <p:spPr>
          <a:xfrm>
            <a:off x="5408639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6" name="Oval 1015"/>
          <p:cNvSpPr/>
          <p:nvPr/>
        </p:nvSpPr>
        <p:spPr>
          <a:xfrm>
            <a:off x="5968474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7" name="Oval 1016"/>
          <p:cNvSpPr/>
          <p:nvPr/>
        </p:nvSpPr>
        <p:spPr>
          <a:xfrm>
            <a:off x="6528309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8" name="Oval 1017"/>
          <p:cNvSpPr/>
          <p:nvPr/>
        </p:nvSpPr>
        <p:spPr>
          <a:xfrm>
            <a:off x="7088144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9" name="Oval 1018"/>
          <p:cNvSpPr/>
          <p:nvPr/>
        </p:nvSpPr>
        <p:spPr>
          <a:xfrm>
            <a:off x="7647979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0" name="Oval 1019"/>
          <p:cNvSpPr/>
          <p:nvPr/>
        </p:nvSpPr>
        <p:spPr>
          <a:xfrm>
            <a:off x="8095847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1" name="Oval 1020"/>
          <p:cNvSpPr/>
          <p:nvPr/>
        </p:nvSpPr>
        <p:spPr>
          <a:xfrm>
            <a:off x="8431748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2" name="Oval 1021"/>
          <p:cNvSpPr/>
          <p:nvPr/>
        </p:nvSpPr>
        <p:spPr>
          <a:xfrm>
            <a:off x="4512903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3" name="Oval 1022"/>
          <p:cNvSpPr/>
          <p:nvPr/>
        </p:nvSpPr>
        <p:spPr>
          <a:xfrm>
            <a:off x="4960771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Oval 1023"/>
          <p:cNvSpPr/>
          <p:nvPr/>
        </p:nvSpPr>
        <p:spPr>
          <a:xfrm>
            <a:off x="5520606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Oval 1024"/>
          <p:cNvSpPr/>
          <p:nvPr/>
        </p:nvSpPr>
        <p:spPr>
          <a:xfrm>
            <a:off x="6080441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" name="Oval 1025"/>
          <p:cNvSpPr/>
          <p:nvPr/>
        </p:nvSpPr>
        <p:spPr>
          <a:xfrm>
            <a:off x="6640276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 1026"/>
          <p:cNvSpPr/>
          <p:nvPr/>
        </p:nvSpPr>
        <p:spPr>
          <a:xfrm>
            <a:off x="7200111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 1027"/>
          <p:cNvSpPr/>
          <p:nvPr/>
        </p:nvSpPr>
        <p:spPr>
          <a:xfrm>
            <a:off x="7759946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 1028"/>
          <p:cNvSpPr/>
          <p:nvPr/>
        </p:nvSpPr>
        <p:spPr>
          <a:xfrm>
            <a:off x="8207814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Oval 1029"/>
          <p:cNvSpPr/>
          <p:nvPr/>
        </p:nvSpPr>
        <p:spPr>
          <a:xfrm>
            <a:off x="8543715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Oval 1030"/>
          <p:cNvSpPr/>
          <p:nvPr/>
        </p:nvSpPr>
        <p:spPr>
          <a:xfrm>
            <a:off x="8767649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Oval 1031"/>
          <p:cNvSpPr/>
          <p:nvPr/>
        </p:nvSpPr>
        <p:spPr>
          <a:xfrm>
            <a:off x="5072738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Oval 1032"/>
          <p:cNvSpPr/>
          <p:nvPr/>
        </p:nvSpPr>
        <p:spPr>
          <a:xfrm>
            <a:off x="5632573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Oval 1033"/>
          <p:cNvSpPr/>
          <p:nvPr/>
        </p:nvSpPr>
        <p:spPr>
          <a:xfrm>
            <a:off x="6192408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Oval 1034"/>
          <p:cNvSpPr/>
          <p:nvPr/>
        </p:nvSpPr>
        <p:spPr>
          <a:xfrm>
            <a:off x="6752243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Oval 1035"/>
          <p:cNvSpPr/>
          <p:nvPr/>
        </p:nvSpPr>
        <p:spPr>
          <a:xfrm>
            <a:off x="7312078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Oval 1036"/>
          <p:cNvSpPr/>
          <p:nvPr/>
        </p:nvSpPr>
        <p:spPr>
          <a:xfrm>
            <a:off x="7871913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Oval 1037"/>
          <p:cNvSpPr/>
          <p:nvPr/>
        </p:nvSpPr>
        <p:spPr>
          <a:xfrm>
            <a:off x="8319781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Oval 1038"/>
          <p:cNvSpPr/>
          <p:nvPr/>
        </p:nvSpPr>
        <p:spPr>
          <a:xfrm>
            <a:off x="8655682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Oval 1039"/>
          <p:cNvSpPr/>
          <p:nvPr/>
        </p:nvSpPr>
        <p:spPr>
          <a:xfrm>
            <a:off x="8879616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Oval 1040"/>
          <p:cNvSpPr/>
          <p:nvPr/>
        </p:nvSpPr>
        <p:spPr>
          <a:xfrm>
            <a:off x="8991600" y="28498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Oval 1041"/>
          <p:cNvSpPr/>
          <p:nvPr/>
        </p:nvSpPr>
        <p:spPr>
          <a:xfrm>
            <a:off x="3505200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Oval 1042"/>
          <p:cNvSpPr/>
          <p:nvPr/>
        </p:nvSpPr>
        <p:spPr>
          <a:xfrm>
            <a:off x="3617167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Oval 1043"/>
          <p:cNvSpPr/>
          <p:nvPr/>
        </p:nvSpPr>
        <p:spPr>
          <a:xfrm>
            <a:off x="3841101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Oval 1044"/>
          <p:cNvSpPr/>
          <p:nvPr/>
        </p:nvSpPr>
        <p:spPr>
          <a:xfrm>
            <a:off x="4177002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Oval 1045"/>
          <p:cNvSpPr/>
          <p:nvPr/>
        </p:nvSpPr>
        <p:spPr>
          <a:xfrm>
            <a:off x="4624870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Oval 1046"/>
          <p:cNvSpPr/>
          <p:nvPr/>
        </p:nvSpPr>
        <p:spPr>
          <a:xfrm>
            <a:off x="5184705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Oval 1047"/>
          <p:cNvSpPr/>
          <p:nvPr/>
        </p:nvSpPr>
        <p:spPr>
          <a:xfrm>
            <a:off x="5744540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Oval 1048"/>
          <p:cNvSpPr/>
          <p:nvPr/>
        </p:nvSpPr>
        <p:spPr>
          <a:xfrm>
            <a:off x="6304375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Oval 1049"/>
          <p:cNvSpPr/>
          <p:nvPr/>
        </p:nvSpPr>
        <p:spPr>
          <a:xfrm>
            <a:off x="6864210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Oval 1050"/>
          <p:cNvSpPr/>
          <p:nvPr/>
        </p:nvSpPr>
        <p:spPr>
          <a:xfrm>
            <a:off x="7424045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Oval 1051"/>
          <p:cNvSpPr/>
          <p:nvPr/>
        </p:nvSpPr>
        <p:spPr>
          <a:xfrm>
            <a:off x="3729134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Oval 1052"/>
          <p:cNvSpPr/>
          <p:nvPr/>
        </p:nvSpPr>
        <p:spPr>
          <a:xfrm>
            <a:off x="3953068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Oval 1053"/>
          <p:cNvSpPr/>
          <p:nvPr/>
        </p:nvSpPr>
        <p:spPr>
          <a:xfrm>
            <a:off x="4288969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Oval 1054"/>
          <p:cNvSpPr/>
          <p:nvPr/>
        </p:nvSpPr>
        <p:spPr>
          <a:xfrm>
            <a:off x="4736837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Oval 1055"/>
          <p:cNvSpPr/>
          <p:nvPr/>
        </p:nvSpPr>
        <p:spPr>
          <a:xfrm>
            <a:off x="5296672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Oval 1056"/>
          <p:cNvSpPr/>
          <p:nvPr/>
        </p:nvSpPr>
        <p:spPr>
          <a:xfrm>
            <a:off x="5856507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Oval 1057"/>
          <p:cNvSpPr/>
          <p:nvPr/>
        </p:nvSpPr>
        <p:spPr>
          <a:xfrm>
            <a:off x="6416342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9" name="Oval 1058"/>
          <p:cNvSpPr/>
          <p:nvPr/>
        </p:nvSpPr>
        <p:spPr>
          <a:xfrm>
            <a:off x="6976177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Oval 1059"/>
          <p:cNvSpPr/>
          <p:nvPr/>
        </p:nvSpPr>
        <p:spPr>
          <a:xfrm>
            <a:off x="7536012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Oval 1060"/>
          <p:cNvSpPr/>
          <p:nvPr/>
        </p:nvSpPr>
        <p:spPr>
          <a:xfrm>
            <a:off x="7983880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Oval 1061"/>
          <p:cNvSpPr/>
          <p:nvPr/>
        </p:nvSpPr>
        <p:spPr>
          <a:xfrm>
            <a:off x="4065035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Oval 1062"/>
          <p:cNvSpPr/>
          <p:nvPr/>
        </p:nvSpPr>
        <p:spPr>
          <a:xfrm>
            <a:off x="4400936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Oval 1063"/>
          <p:cNvSpPr/>
          <p:nvPr/>
        </p:nvSpPr>
        <p:spPr>
          <a:xfrm>
            <a:off x="4848804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Oval 1064"/>
          <p:cNvSpPr/>
          <p:nvPr/>
        </p:nvSpPr>
        <p:spPr>
          <a:xfrm>
            <a:off x="5408639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Oval 1065"/>
          <p:cNvSpPr/>
          <p:nvPr/>
        </p:nvSpPr>
        <p:spPr>
          <a:xfrm>
            <a:off x="5968474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Oval 1066"/>
          <p:cNvSpPr/>
          <p:nvPr/>
        </p:nvSpPr>
        <p:spPr>
          <a:xfrm>
            <a:off x="6528309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Oval 1067"/>
          <p:cNvSpPr/>
          <p:nvPr/>
        </p:nvSpPr>
        <p:spPr>
          <a:xfrm>
            <a:off x="7088144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 1068"/>
          <p:cNvSpPr/>
          <p:nvPr/>
        </p:nvSpPr>
        <p:spPr>
          <a:xfrm>
            <a:off x="7647979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 1069"/>
          <p:cNvSpPr/>
          <p:nvPr/>
        </p:nvSpPr>
        <p:spPr>
          <a:xfrm>
            <a:off x="8095847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Oval 1070"/>
          <p:cNvSpPr/>
          <p:nvPr/>
        </p:nvSpPr>
        <p:spPr>
          <a:xfrm>
            <a:off x="8431748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2" name="Oval 1071"/>
          <p:cNvSpPr/>
          <p:nvPr/>
        </p:nvSpPr>
        <p:spPr>
          <a:xfrm>
            <a:off x="4512903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3" name="Oval 1072"/>
          <p:cNvSpPr/>
          <p:nvPr/>
        </p:nvSpPr>
        <p:spPr>
          <a:xfrm>
            <a:off x="4960771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4" name="Oval 1073"/>
          <p:cNvSpPr/>
          <p:nvPr/>
        </p:nvSpPr>
        <p:spPr>
          <a:xfrm>
            <a:off x="5520606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Oval 1074"/>
          <p:cNvSpPr/>
          <p:nvPr/>
        </p:nvSpPr>
        <p:spPr>
          <a:xfrm>
            <a:off x="6080441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Oval 1075"/>
          <p:cNvSpPr/>
          <p:nvPr/>
        </p:nvSpPr>
        <p:spPr>
          <a:xfrm>
            <a:off x="6640276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Oval 1076"/>
          <p:cNvSpPr/>
          <p:nvPr/>
        </p:nvSpPr>
        <p:spPr>
          <a:xfrm>
            <a:off x="7200111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Oval 1077"/>
          <p:cNvSpPr/>
          <p:nvPr/>
        </p:nvSpPr>
        <p:spPr>
          <a:xfrm>
            <a:off x="7759946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Oval 1078"/>
          <p:cNvSpPr/>
          <p:nvPr/>
        </p:nvSpPr>
        <p:spPr>
          <a:xfrm>
            <a:off x="8207814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0" name="Oval 1079"/>
          <p:cNvSpPr/>
          <p:nvPr/>
        </p:nvSpPr>
        <p:spPr>
          <a:xfrm>
            <a:off x="8543715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Oval 1080"/>
          <p:cNvSpPr/>
          <p:nvPr/>
        </p:nvSpPr>
        <p:spPr>
          <a:xfrm>
            <a:off x="8767649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Oval 1081"/>
          <p:cNvSpPr/>
          <p:nvPr/>
        </p:nvSpPr>
        <p:spPr>
          <a:xfrm>
            <a:off x="5072738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Oval 1082"/>
          <p:cNvSpPr/>
          <p:nvPr/>
        </p:nvSpPr>
        <p:spPr>
          <a:xfrm>
            <a:off x="5632573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Oval 1083"/>
          <p:cNvSpPr/>
          <p:nvPr/>
        </p:nvSpPr>
        <p:spPr>
          <a:xfrm>
            <a:off x="6192408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" name="Oval 1084"/>
          <p:cNvSpPr/>
          <p:nvPr/>
        </p:nvSpPr>
        <p:spPr>
          <a:xfrm>
            <a:off x="6752243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Oval 1085"/>
          <p:cNvSpPr/>
          <p:nvPr/>
        </p:nvSpPr>
        <p:spPr>
          <a:xfrm>
            <a:off x="7312078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7" name="Oval 1086"/>
          <p:cNvSpPr/>
          <p:nvPr/>
        </p:nvSpPr>
        <p:spPr>
          <a:xfrm>
            <a:off x="7871913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8" name="Oval 1087"/>
          <p:cNvSpPr/>
          <p:nvPr/>
        </p:nvSpPr>
        <p:spPr>
          <a:xfrm>
            <a:off x="8319781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Oval 1088"/>
          <p:cNvSpPr/>
          <p:nvPr/>
        </p:nvSpPr>
        <p:spPr>
          <a:xfrm>
            <a:off x="8655682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Oval 1089"/>
          <p:cNvSpPr/>
          <p:nvPr/>
        </p:nvSpPr>
        <p:spPr>
          <a:xfrm>
            <a:off x="8879616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1" name="Oval 1090"/>
          <p:cNvSpPr/>
          <p:nvPr/>
        </p:nvSpPr>
        <p:spPr>
          <a:xfrm>
            <a:off x="8991600" y="3078481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2" name="Rectangle 1591"/>
          <p:cNvSpPr/>
          <p:nvPr/>
        </p:nvSpPr>
        <p:spPr>
          <a:xfrm>
            <a:off x="8619915" y="1295400"/>
            <a:ext cx="478365" cy="396238"/>
          </a:xfrm>
          <a:prstGeom prst="rect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3" name="Rectangle 1592"/>
          <p:cNvSpPr/>
          <p:nvPr/>
        </p:nvSpPr>
        <p:spPr>
          <a:xfrm>
            <a:off x="8724732" y="2133600"/>
            <a:ext cx="343068" cy="106680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8" name="图片 507">
            <a:extLst>
              <a:ext uri="{FF2B5EF4-FFF2-40B4-BE49-F238E27FC236}">
                <a16:creationId xmlns:a16="http://schemas.microsoft.com/office/drawing/2014/main" id="{8810C21C-F8C1-4E86-A759-245379DD3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477" y="3428682"/>
            <a:ext cx="2314575" cy="193730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739D8A6-697A-436D-A3B0-A7EF38676BFC}"/>
              </a:ext>
            </a:extLst>
          </p:cNvPr>
          <p:cNvCxnSpPr>
            <a:cxnSpLocks/>
            <a:stCxn id="1593" idx="2"/>
          </p:cNvCxnSpPr>
          <p:nvPr/>
        </p:nvCxnSpPr>
        <p:spPr>
          <a:xfrm flipH="1">
            <a:off x="8440458" y="3200400"/>
            <a:ext cx="455808" cy="4572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0CB4B8D-C68E-4519-AD39-F2A5763C142F}"/>
              </a:ext>
            </a:extLst>
          </p:cNvPr>
          <p:cNvCxnSpPr>
            <a:endCxn id="508" idx="0"/>
          </p:cNvCxnSpPr>
          <p:nvPr/>
        </p:nvCxnSpPr>
        <p:spPr>
          <a:xfrm flipH="1">
            <a:off x="7469765" y="1706881"/>
            <a:ext cx="1216397" cy="17218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949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Bayes</a:t>
            </a:r>
            <a:r>
              <a:rPr lang="en-US" dirty="0"/>
              <a:t> Optimal Classifier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83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Bayesian Decision Theory gives us a lower bound on the classification error that can be obtained for a given problem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2FE05-3CC7-446B-B4FE-0B068F1A3E11}" type="slidenum">
              <a:rPr lang="en-US"/>
              <a:pPr/>
              <a:t>28</a:t>
            </a:fld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644BAD-857C-4E49-97B8-FF3C05778FE2}"/>
              </a:ext>
            </a:extLst>
          </p:cNvPr>
          <p:cNvCxnSpPr/>
          <p:nvPr/>
        </p:nvCxnSpPr>
        <p:spPr>
          <a:xfrm>
            <a:off x="2057400" y="4876800"/>
            <a:ext cx="518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C8AC94-5E7C-4B35-A4E4-90B00DA8866C}"/>
              </a:ext>
            </a:extLst>
          </p:cNvPr>
          <p:cNvCxnSpPr>
            <a:cxnSpLocks/>
          </p:cNvCxnSpPr>
          <p:nvPr/>
        </p:nvCxnSpPr>
        <p:spPr>
          <a:xfrm flipV="1">
            <a:off x="2209800" y="2667000"/>
            <a:ext cx="0" cy="236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DAC1383-CDFA-4F41-B1C4-CBEED9A5A278}"/>
              </a:ext>
            </a:extLst>
          </p:cNvPr>
          <p:cNvSpPr/>
          <p:nvPr/>
        </p:nvSpPr>
        <p:spPr>
          <a:xfrm>
            <a:off x="2934302" y="2461729"/>
            <a:ext cx="96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C5EFFF-290A-4915-A744-FAB4C667532C}"/>
              </a:ext>
            </a:extLst>
          </p:cNvPr>
          <p:cNvSpPr/>
          <p:nvPr/>
        </p:nvSpPr>
        <p:spPr>
          <a:xfrm>
            <a:off x="6383408" y="4848563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Feature x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3BFB7A8-4B5B-4330-9C58-757FFCEA3FF8}"/>
              </a:ext>
            </a:extLst>
          </p:cNvPr>
          <p:cNvSpPr/>
          <p:nvPr/>
        </p:nvSpPr>
        <p:spPr>
          <a:xfrm>
            <a:off x="2316172" y="2816910"/>
            <a:ext cx="3475028" cy="2066079"/>
          </a:xfrm>
          <a:custGeom>
            <a:avLst/>
            <a:gdLst>
              <a:gd name="connsiteX0" fmla="*/ 0 w 4056779"/>
              <a:gd name="connsiteY0" fmla="*/ 1973246 h 2066079"/>
              <a:gd name="connsiteX1" fmla="*/ 468804 w 4056779"/>
              <a:gd name="connsiteY1" fmla="*/ 1931472 h 2066079"/>
              <a:gd name="connsiteX2" fmla="*/ 840134 w 4056779"/>
              <a:gd name="connsiteY2" fmla="*/ 1541575 h 2066079"/>
              <a:gd name="connsiteX3" fmla="*/ 1081498 w 4056779"/>
              <a:gd name="connsiteY3" fmla="*/ 979939 h 2066079"/>
              <a:gd name="connsiteX4" fmla="*/ 1257880 w 4056779"/>
              <a:gd name="connsiteY4" fmla="*/ 139805 h 2066079"/>
              <a:gd name="connsiteX5" fmla="*/ 1559585 w 4056779"/>
              <a:gd name="connsiteY5" fmla="*/ 65539 h 2066079"/>
              <a:gd name="connsiteX6" fmla="*/ 1782383 w 4056779"/>
              <a:gd name="connsiteY6" fmla="*/ 803557 h 2066079"/>
              <a:gd name="connsiteX7" fmla="*/ 2028389 w 4056779"/>
              <a:gd name="connsiteY7" fmla="*/ 1360552 h 2066079"/>
              <a:gd name="connsiteX8" fmla="*/ 2344020 w 4056779"/>
              <a:gd name="connsiteY8" fmla="*/ 1796865 h 2066079"/>
              <a:gd name="connsiteX9" fmla="*/ 2715350 w 4056779"/>
              <a:gd name="connsiteY9" fmla="*/ 1963963 h 2066079"/>
              <a:gd name="connsiteX10" fmla="*/ 3323403 w 4056779"/>
              <a:gd name="connsiteY10" fmla="*/ 2042871 h 2066079"/>
              <a:gd name="connsiteX11" fmla="*/ 3801490 w 4056779"/>
              <a:gd name="connsiteY11" fmla="*/ 2056796 h 2066079"/>
              <a:gd name="connsiteX12" fmla="*/ 4056779 w 4056779"/>
              <a:gd name="connsiteY12" fmla="*/ 2066079 h 206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56779" h="2066079">
                <a:moveTo>
                  <a:pt x="0" y="1973246"/>
                </a:moveTo>
                <a:lnTo>
                  <a:pt x="468804" y="1931472"/>
                </a:lnTo>
                <a:cubicBezTo>
                  <a:pt x="608826" y="1859527"/>
                  <a:pt x="738018" y="1700164"/>
                  <a:pt x="840134" y="1541575"/>
                </a:cubicBezTo>
                <a:cubicBezTo>
                  <a:pt x="942250" y="1382986"/>
                  <a:pt x="1011874" y="1213567"/>
                  <a:pt x="1081498" y="979939"/>
                </a:cubicBezTo>
                <a:cubicBezTo>
                  <a:pt x="1151122" y="746311"/>
                  <a:pt x="1178199" y="292205"/>
                  <a:pt x="1257880" y="139805"/>
                </a:cubicBezTo>
                <a:cubicBezTo>
                  <a:pt x="1337561" y="-12595"/>
                  <a:pt x="1472168" y="-45086"/>
                  <a:pt x="1559585" y="65539"/>
                </a:cubicBezTo>
                <a:cubicBezTo>
                  <a:pt x="1647002" y="176164"/>
                  <a:pt x="1704249" y="587722"/>
                  <a:pt x="1782383" y="803557"/>
                </a:cubicBezTo>
                <a:cubicBezTo>
                  <a:pt x="1860517" y="1019392"/>
                  <a:pt x="1934783" y="1195001"/>
                  <a:pt x="2028389" y="1360552"/>
                </a:cubicBezTo>
                <a:cubicBezTo>
                  <a:pt x="2121995" y="1526103"/>
                  <a:pt x="2229527" y="1696297"/>
                  <a:pt x="2344020" y="1796865"/>
                </a:cubicBezTo>
                <a:cubicBezTo>
                  <a:pt x="2458513" y="1897433"/>
                  <a:pt x="2552120" y="1922962"/>
                  <a:pt x="2715350" y="1963963"/>
                </a:cubicBezTo>
                <a:cubicBezTo>
                  <a:pt x="2878580" y="2004964"/>
                  <a:pt x="3142380" y="2027399"/>
                  <a:pt x="3323403" y="2042871"/>
                </a:cubicBezTo>
                <a:cubicBezTo>
                  <a:pt x="3504426" y="2058343"/>
                  <a:pt x="3801490" y="2056796"/>
                  <a:pt x="3801490" y="2056796"/>
                </a:cubicBezTo>
                <a:lnTo>
                  <a:pt x="4056779" y="2066079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107AA3-AE77-4A4A-9C21-2021CBA0E1E7}"/>
              </a:ext>
            </a:extLst>
          </p:cNvPr>
          <p:cNvSpPr/>
          <p:nvPr/>
        </p:nvSpPr>
        <p:spPr>
          <a:xfrm>
            <a:off x="3429000" y="3244276"/>
            <a:ext cx="3389546" cy="1637360"/>
          </a:xfrm>
          <a:custGeom>
            <a:avLst/>
            <a:gdLst>
              <a:gd name="connsiteX0" fmla="*/ 0 w 2989206"/>
              <a:gd name="connsiteY0" fmla="*/ 1610863 h 1637360"/>
              <a:gd name="connsiteX1" fmla="*/ 246006 w 2989206"/>
              <a:gd name="connsiteY1" fmla="*/ 1587655 h 1637360"/>
              <a:gd name="connsiteX2" fmla="*/ 389897 w 2989206"/>
              <a:gd name="connsiteY2" fmla="*/ 1332366 h 1637360"/>
              <a:gd name="connsiteX3" fmla="*/ 482729 w 2989206"/>
              <a:gd name="connsiteY3" fmla="*/ 988885 h 1637360"/>
              <a:gd name="connsiteX4" fmla="*/ 631261 w 2989206"/>
              <a:gd name="connsiteY4" fmla="*/ 260150 h 1637360"/>
              <a:gd name="connsiteX5" fmla="*/ 1132556 w 2989206"/>
              <a:gd name="connsiteY5" fmla="*/ 219 h 1637360"/>
              <a:gd name="connsiteX6" fmla="*/ 1698835 w 2989206"/>
              <a:gd name="connsiteY6" fmla="*/ 232301 h 1637360"/>
              <a:gd name="connsiteX7" fmla="*/ 2023748 w 2989206"/>
              <a:gd name="connsiteY7" fmla="*/ 1007452 h 1637360"/>
              <a:gd name="connsiteX8" fmla="*/ 2511119 w 2989206"/>
              <a:gd name="connsiteY8" fmla="*/ 1559805 h 1637360"/>
              <a:gd name="connsiteX9" fmla="*/ 2989206 w 2989206"/>
              <a:gd name="connsiteY9" fmla="*/ 1620146 h 16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9206" h="1637360">
                <a:moveTo>
                  <a:pt x="0" y="1610863"/>
                </a:moveTo>
                <a:cubicBezTo>
                  <a:pt x="90511" y="1622467"/>
                  <a:pt x="181023" y="1634071"/>
                  <a:pt x="246006" y="1587655"/>
                </a:cubicBezTo>
                <a:cubicBezTo>
                  <a:pt x="310989" y="1541239"/>
                  <a:pt x="350443" y="1432161"/>
                  <a:pt x="389897" y="1332366"/>
                </a:cubicBezTo>
                <a:cubicBezTo>
                  <a:pt x="429351" y="1232571"/>
                  <a:pt x="442502" y="1167588"/>
                  <a:pt x="482729" y="988885"/>
                </a:cubicBezTo>
                <a:cubicBezTo>
                  <a:pt x="522956" y="810182"/>
                  <a:pt x="522957" y="424928"/>
                  <a:pt x="631261" y="260150"/>
                </a:cubicBezTo>
                <a:cubicBezTo>
                  <a:pt x="739566" y="95372"/>
                  <a:pt x="954627" y="4860"/>
                  <a:pt x="1132556" y="219"/>
                </a:cubicBezTo>
                <a:cubicBezTo>
                  <a:pt x="1310485" y="-4422"/>
                  <a:pt x="1550303" y="64429"/>
                  <a:pt x="1698835" y="232301"/>
                </a:cubicBezTo>
                <a:cubicBezTo>
                  <a:pt x="1847367" y="400173"/>
                  <a:pt x="1888367" y="786201"/>
                  <a:pt x="2023748" y="1007452"/>
                </a:cubicBezTo>
                <a:cubicBezTo>
                  <a:pt x="2159129" y="1228703"/>
                  <a:pt x="2350209" y="1457689"/>
                  <a:pt x="2511119" y="1559805"/>
                </a:cubicBezTo>
                <a:cubicBezTo>
                  <a:pt x="2672029" y="1661921"/>
                  <a:pt x="2830617" y="1641033"/>
                  <a:pt x="2989206" y="162014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C053A-A445-4ABE-9B92-5F5A7AB743DF}"/>
              </a:ext>
            </a:extLst>
          </p:cNvPr>
          <p:cNvSpPr/>
          <p:nvPr/>
        </p:nvSpPr>
        <p:spPr>
          <a:xfrm>
            <a:off x="998120" y="2877359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Posterior</a:t>
            </a:r>
          </a:p>
          <a:p>
            <a:r>
              <a:rPr lang="en-US" dirty="0"/>
              <a:t>probability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BFBB25-0C02-44AA-BEC5-DDF926ACA4EC}"/>
              </a:ext>
            </a:extLst>
          </p:cNvPr>
          <p:cNvSpPr/>
          <p:nvPr/>
        </p:nvSpPr>
        <p:spPr>
          <a:xfrm>
            <a:off x="4343400" y="2845927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 B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1C98D3-3763-4E80-9BC0-5035B264E4FB}"/>
              </a:ext>
            </a:extLst>
          </p:cNvPr>
          <p:cNvCxnSpPr>
            <a:cxnSpLocks/>
          </p:cNvCxnSpPr>
          <p:nvPr/>
        </p:nvCxnSpPr>
        <p:spPr>
          <a:xfrm>
            <a:off x="3992584" y="3462652"/>
            <a:ext cx="61102" cy="1676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7CC004-4B0E-4F82-82F7-B633B7892FF8}"/>
              </a:ext>
            </a:extLst>
          </p:cNvPr>
          <p:cNvSpPr/>
          <p:nvPr/>
        </p:nvSpPr>
        <p:spPr>
          <a:xfrm>
            <a:off x="2971800" y="5026879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threshold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8CDB04-B24C-4EC1-A0AF-F4E568C867FD}"/>
              </a:ext>
            </a:extLst>
          </p:cNvPr>
          <p:cNvSpPr/>
          <p:nvPr/>
        </p:nvSpPr>
        <p:spPr>
          <a:xfrm>
            <a:off x="1200794" y="5592757"/>
            <a:ext cx="558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What is the minimum error rate that is ever possible?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C3D8494-2F1B-47FC-BC50-4A8E46C4A633}"/>
              </a:ext>
            </a:extLst>
          </p:cNvPr>
          <p:cNvSpPr/>
          <p:nvPr/>
        </p:nvSpPr>
        <p:spPr>
          <a:xfrm>
            <a:off x="3436326" y="4046614"/>
            <a:ext cx="651407" cy="820177"/>
          </a:xfrm>
          <a:custGeom>
            <a:avLst/>
            <a:gdLst>
              <a:gd name="connsiteX0" fmla="*/ 7759 w 651407"/>
              <a:gd name="connsiteY0" fmla="*/ 817808 h 820177"/>
              <a:gd name="connsiteX1" fmla="*/ 276973 w 651407"/>
              <a:gd name="connsiteY1" fmla="*/ 789959 h 820177"/>
              <a:gd name="connsiteX2" fmla="*/ 439430 w 651407"/>
              <a:gd name="connsiteY2" fmla="*/ 534669 h 820177"/>
              <a:gd name="connsiteX3" fmla="*/ 546188 w 651407"/>
              <a:gd name="connsiteY3" fmla="*/ 167981 h 820177"/>
              <a:gd name="connsiteX4" fmla="*/ 574037 w 651407"/>
              <a:gd name="connsiteY4" fmla="*/ 5524 h 820177"/>
              <a:gd name="connsiteX5" fmla="*/ 587962 w 651407"/>
              <a:gd name="connsiteY5" fmla="*/ 353646 h 820177"/>
              <a:gd name="connsiteX6" fmla="*/ 597246 w 651407"/>
              <a:gd name="connsiteY6" fmla="*/ 669276 h 820177"/>
              <a:gd name="connsiteX7" fmla="*/ 615812 w 651407"/>
              <a:gd name="connsiteY7" fmla="*/ 794600 h 820177"/>
              <a:gd name="connsiteX8" fmla="*/ 606529 w 651407"/>
              <a:gd name="connsiteY8" fmla="*/ 813167 h 820177"/>
              <a:gd name="connsiteX9" fmla="*/ 7759 w 651407"/>
              <a:gd name="connsiteY9" fmla="*/ 817808 h 82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1407" h="820177">
                <a:moveTo>
                  <a:pt x="7759" y="817808"/>
                </a:moveTo>
                <a:cubicBezTo>
                  <a:pt x="-47167" y="813940"/>
                  <a:pt x="205028" y="837149"/>
                  <a:pt x="276973" y="789959"/>
                </a:cubicBezTo>
                <a:cubicBezTo>
                  <a:pt x="348918" y="742769"/>
                  <a:pt x="394561" y="638332"/>
                  <a:pt x="439430" y="534669"/>
                </a:cubicBezTo>
                <a:cubicBezTo>
                  <a:pt x="484299" y="431006"/>
                  <a:pt x="523754" y="256172"/>
                  <a:pt x="546188" y="167981"/>
                </a:cubicBezTo>
                <a:cubicBezTo>
                  <a:pt x="568622" y="79790"/>
                  <a:pt x="567075" y="-25420"/>
                  <a:pt x="574037" y="5524"/>
                </a:cubicBezTo>
                <a:cubicBezTo>
                  <a:pt x="580999" y="36468"/>
                  <a:pt x="584094" y="243021"/>
                  <a:pt x="587962" y="353646"/>
                </a:cubicBezTo>
                <a:cubicBezTo>
                  <a:pt x="591830" y="464271"/>
                  <a:pt x="592604" y="595784"/>
                  <a:pt x="597246" y="669276"/>
                </a:cubicBezTo>
                <a:cubicBezTo>
                  <a:pt x="601888" y="742768"/>
                  <a:pt x="614265" y="770618"/>
                  <a:pt x="615812" y="794600"/>
                </a:cubicBezTo>
                <a:cubicBezTo>
                  <a:pt x="617359" y="818582"/>
                  <a:pt x="700909" y="809299"/>
                  <a:pt x="606529" y="813167"/>
                </a:cubicBezTo>
                <a:cubicBezTo>
                  <a:pt x="512149" y="817035"/>
                  <a:pt x="62685" y="821676"/>
                  <a:pt x="7759" y="81780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5EC42F6-A388-43FD-B6AA-B118A85AB75C}"/>
              </a:ext>
            </a:extLst>
          </p:cNvPr>
          <p:cNvSpPr/>
          <p:nvPr/>
        </p:nvSpPr>
        <p:spPr>
          <a:xfrm>
            <a:off x="4001058" y="4071508"/>
            <a:ext cx="1787167" cy="800478"/>
          </a:xfrm>
          <a:custGeom>
            <a:avLst/>
            <a:gdLst>
              <a:gd name="connsiteX0" fmla="*/ 450260 w 1787167"/>
              <a:gd name="connsiteY0" fmla="*/ 792914 h 800478"/>
              <a:gd name="connsiteX1" fmla="*/ 143913 w 1787167"/>
              <a:gd name="connsiteY1" fmla="*/ 792914 h 800478"/>
              <a:gd name="connsiteX2" fmla="*/ 46438 w 1787167"/>
              <a:gd name="connsiteY2" fmla="*/ 792914 h 800478"/>
              <a:gd name="connsiteX3" fmla="*/ 41797 w 1787167"/>
              <a:gd name="connsiteY3" fmla="*/ 690799 h 800478"/>
              <a:gd name="connsiteX4" fmla="*/ 18589 w 1787167"/>
              <a:gd name="connsiteY4" fmla="*/ 384451 h 800478"/>
              <a:gd name="connsiteX5" fmla="*/ 27872 w 1787167"/>
              <a:gd name="connsiteY5" fmla="*/ 119879 h 800478"/>
              <a:gd name="connsiteX6" fmla="*/ 4664 w 1787167"/>
              <a:gd name="connsiteY6" fmla="*/ 3838 h 800478"/>
              <a:gd name="connsiteX7" fmla="*/ 134629 w 1787167"/>
              <a:gd name="connsiteY7" fmla="*/ 249844 h 800478"/>
              <a:gd name="connsiteX8" fmla="*/ 241387 w 1787167"/>
              <a:gd name="connsiteY8" fmla="*/ 468001 h 800478"/>
              <a:gd name="connsiteX9" fmla="*/ 389919 w 1787167"/>
              <a:gd name="connsiteY9" fmla="*/ 621174 h 800478"/>
              <a:gd name="connsiteX10" fmla="*/ 710191 w 1787167"/>
              <a:gd name="connsiteY10" fmla="*/ 704723 h 800478"/>
              <a:gd name="connsiteX11" fmla="*/ 1243978 w 1787167"/>
              <a:gd name="connsiteY11" fmla="*/ 788273 h 800478"/>
              <a:gd name="connsiteX12" fmla="*/ 1787048 w 1787167"/>
              <a:gd name="connsiteY12" fmla="*/ 788273 h 800478"/>
              <a:gd name="connsiteX13" fmla="*/ 1197561 w 1787167"/>
              <a:gd name="connsiteY13" fmla="*/ 792914 h 800478"/>
              <a:gd name="connsiteX14" fmla="*/ 450260 w 1787167"/>
              <a:gd name="connsiteY14" fmla="*/ 792914 h 80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7167" h="800478">
                <a:moveTo>
                  <a:pt x="450260" y="792914"/>
                </a:moveTo>
                <a:lnTo>
                  <a:pt x="143913" y="792914"/>
                </a:lnTo>
                <a:cubicBezTo>
                  <a:pt x="76609" y="792914"/>
                  <a:pt x="63457" y="809933"/>
                  <a:pt x="46438" y="792914"/>
                </a:cubicBezTo>
                <a:cubicBezTo>
                  <a:pt x="29419" y="775895"/>
                  <a:pt x="46438" y="758876"/>
                  <a:pt x="41797" y="690799"/>
                </a:cubicBezTo>
                <a:cubicBezTo>
                  <a:pt x="37156" y="622722"/>
                  <a:pt x="20910" y="479604"/>
                  <a:pt x="18589" y="384451"/>
                </a:cubicBezTo>
                <a:cubicBezTo>
                  <a:pt x="16268" y="289298"/>
                  <a:pt x="30193" y="183314"/>
                  <a:pt x="27872" y="119879"/>
                </a:cubicBezTo>
                <a:cubicBezTo>
                  <a:pt x="25551" y="56444"/>
                  <a:pt x="-13129" y="-17823"/>
                  <a:pt x="4664" y="3838"/>
                </a:cubicBezTo>
                <a:cubicBezTo>
                  <a:pt x="22457" y="25499"/>
                  <a:pt x="95175" y="172484"/>
                  <a:pt x="134629" y="249844"/>
                </a:cubicBezTo>
                <a:cubicBezTo>
                  <a:pt x="174083" y="327204"/>
                  <a:pt x="198839" y="406113"/>
                  <a:pt x="241387" y="468001"/>
                </a:cubicBezTo>
                <a:cubicBezTo>
                  <a:pt x="283935" y="529889"/>
                  <a:pt x="311785" y="581720"/>
                  <a:pt x="389919" y="621174"/>
                </a:cubicBezTo>
                <a:cubicBezTo>
                  <a:pt x="468053" y="660628"/>
                  <a:pt x="567848" y="676873"/>
                  <a:pt x="710191" y="704723"/>
                </a:cubicBezTo>
                <a:cubicBezTo>
                  <a:pt x="852534" y="732573"/>
                  <a:pt x="1064502" y="774348"/>
                  <a:pt x="1243978" y="788273"/>
                </a:cubicBezTo>
                <a:cubicBezTo>
                  <a:pt x="1423454" y="802198"/>
                  <a:pt x="1794784" y="787499"/>
                  <a:pt x="1787048" y="788273"/>
                </a:cubicBezTo>
                <a:cubicBezTo>
                  <a:pt x="1779312" y="789046"/>
                  <a:pt x="1197561" y="792914"/>
                  <a:pt x="1197561" y="792914"/>
                </a:cubicBezTo>
                <a:lnTo>
                  <a:pt x="450260" y="79291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</a:t>
            </a:r>
            <a:r>
              <a:rPr lang="en-US" dirty="0" err="1"/>
              <a:t>Bayes</a:t>
            </a:r>
            <a:r>
              <a:rPr lang="en-US" dirty="0"/>
              <a:t> Classifier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Consider discrete attributes…</a:t>
            </a:r>
          </a:p>
          <a:p>
            <a:endParaRPr lang="en-US" sz="2800" dirty="0">
              <a:sym typeface="Symbol" pitchFamily="18" charset="2"/>
            </a:endParaRPr>
          </a:p>
          <a:p>
            <a:endParaRPr lang="en-US" sz="2800" dirty="0">
              <a:sym typeface="Symbol" pitchFamily="18" charset="2"/>
            </a:endParaRPr>
          </a:p>
          <a:p>
            <a:endParaRPr lang="en-US" sz="2800" dirty="0"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Bayesian Approach: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400" i="1" dirty="0" err="1">
                <a:sym typeface="Symbol" pitchFamily="18" charset="2"/>
              </a:rPr>
              <a:t>v</a:t>
            </a:r>
            <a:r>
              <a:rPr lang="en-US" sz="2400" i="1" baseline="-25000" dirty="0" err="1">
                <a:sym typeface="Symbol" pitchFamily="18" charset="2"/>
              </a:rPr>
              <a:t>MAP</a:t>
            </a:r>
            <a:r>
              <a:rPr lang="en-US" sz="2400" i="1" dirty="0">
                <a:sym typeface="Symbol" pitchFamily="18" charset="2"/>
              </a:rPr>
              <a:t> = </a:t>
            </a:r>
            <a:r>
              <a:rPr lang="en-US" sz="2400" i="1" dirty="0" err="1">
                <a:sym typeface="Symbol" pitchFamily="18" charset="2"/>
              </a:rPr>
              <a:t>argmax</a:t>
            </a:r>
            <a:r>
              <a:rPr lang="en-US" sz="2400" i="1" baseline="-25000" dirty="0" err="1">
                <a:sym typeface="Symbol" pitchFamily="18" charset="2"/>
              </a:rPr>
              <a:t>vj</a:t>
            </a:r>
            <a:r>
              <a:rPr lang="en-US" sz="2400" i="1" baseline="-25000" dirty="0">
                <a:sym typeface="Symbol" pitchFamily="18" charset="2"/>
              </a:rPr>
              <a:t> V</a:t>
            </a:r>
            <a:r>
              <a:rPr lang="en-US" sz="2400" i="1" dirty="0">
                <a:sym typeface="Symbol" pitchFamily="18" charset="2"/>
              </a:rPr>
              <a:t> P(v</a:t>
            </a:r>
            <a:r>
              <a:rPr lang="en-US" sz="2400" i="1" baseline="-25000" dirty="0">
                <a:sym typeface="Symbol" pitchFamily="18" charset="2"/>
              </a:rPr>
              <a:t>j</a:t>
            </a:r>
            <a:r>
              <a:rPr lang="en-US" sz="2400" i="1" dirty="0">
                <a:sym typeface="Symbol" pitchFamily="18" charset="2"/>
              </a:rPr>
              <a:t>|a</a:t>
            </a:r>
            <a:r>
              <a:rPr lang="en-US" sz="2400" i="1" baseline="-25000" dirty="0">
                <a:sym typeface="Symbol" pitchFamily="18" charset="2"/>
              </a:rPr>
              <a:t>1</a:t>
            </a:r>
            <a:r>
              <a:rPr lang="en-US" sz="2400" i="1" dirty="0">
                <a:sym typeface="Symbol" pitchFamily="18" charset="2"/>
              </a:rPr>
              <a:t>,a</a:t>
            </a:r>
            <a:r>
              <a:rPr lang="en-US" sz="2400" i="1" baseline="-25000" dirty="0">
                <a:sym typeface="Symbol" pitchFamily="18" charset="2"/>
              </a:rPr>
              <a:t>2</a:t>
            </a:r>
            <a:r>
              <a:rPr lang="en-US" sz="2400" i="1" dirty="0">
                <a:sym typeface="Symbol" pitchFamily="18" charset="2"/>
              </a:rPr>
              <a:t>,..,a</a:t>
            </a:r>
            <a:r>
              <a:rPr lang="en-US" sz="2400" i="1" baseline="-25000" dirty="0">
                <a:sym typeface="Symbol" pitchFamily="18" charset="2"/>
              </a:rPr>
              <a:t>n</a:t>
            </a:r>
            <a:r>
              <a:rPr lang="en-US" sz="2400" i="1" dirty="0">
                <a:sym typeface="Symbol" pitchFamily="18" charset="2"/>
              </a:rPr>
              <a:t>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400" i="1" dirty="0">
                <a:sym typeface="Symbol" pitchFamily="18" charset="2"/>
              </a:rPr>
              <a:t>        = </a:t>
            </a:r>
            <a:r>
              <a:rPr lang="en-US" sz="2400" i="1" dirty="0" err="1">
                <a:sym typeface="Symbol" pitchFamily="18" charset="2"/>
              </a:rPr>
              <a:t>argmax</a:t>
            </a:r>
            <a:r>
              <a:rPr lang="en-US" sz="2400" i="1" baseline="-25000" dirty="0" err="1">
                <a:sym typeface="Symbol" pitchFamily="18" charset="2"/>
              </a:rPr>
              <a:t>vj</a:t>
            </a:r>
            <a:r>
              <a:rPr lang="en-US" sz="2400" i="1" baseline="-25000" dirty="0">
                <a:sym typeface="Symbol" pitchFamily="18" charset="2"/>
              </a:rPr>
              <a:t> V</a:t>
            </a:r>
            <a:r>
              <a:rPr lang="en-US" sz="2400" i="1" dirty="0">
                <a:sym typeface="Symbol" pitchFamily="18" charset="2"/>
              </a:rPr>
              <a:t> [P(a</a:t>
            </a:r>
            <a:r>
              <a:rPr lang="en-US" sz="2400" i="1" baseline="-25000" dirty="0">
                <a:sym typeface="Symbol" pitchFamily="18" charset="2"/>
              </a:rPr>
              <a:t>1</a:t>
            </a:r>
            <a:r>
              <a:rPr lang="en-US" sz="2400" i="1" dirty="0">
                <a:sym typeface="Symbol" pitchFamily="18" charset="2"/>
              </a:rPr>
              <a:t>,a</a:t>
            </a:r>
            <a:r>
              <a:rPr lang="en-US" sz="2400" i="1" baseline="-25000" dirty="0">
                <a:sym typeface="Symbol" pitchFamily="18" charset="2"/>
              </a:rPr>
              <a:t>2</a:t>
            </a:r>
            <a:r>
              <a:rPr lang="en-US" sz="2400" i="1" dirty="0">
                <a:sym typeface="Symbol" pitchFamily="18" charset="2"/>
              </a:rPr>
              <a:t>,..,a</a:t>
            </a:r>
            <a:r>
              <a:rPr lang="en-US" sz="2400" i="1" baseline="-25000" dirty="0">
                <a:sym typeface="Symbol" pitchFamily="18" charset="2"/>
              </a:rPr>
              <a:t>n</a:t>
            </a:r>
            <a:r>
              <a:rPr lang="en-US" sz="2400" i="1" dirty="0">
                <a:sym typeface="Symbol" pitchFamily="18" charset="2"/>
              </a:rPr>
              <a:t>|v</a:t>
            </a:r>
            <a:r>
              <a:rPr lang="en-US" sz="2400" i="1" baseline="-25000" dirty="0">
                <a:sym typeface="Symbol" pitchFamily="18" charset="2"/>
              </a:rPr>
              <a:t>j</a:t>
            </a:r>
            <a:r>
              <a:rPr lang="en-US" sz="2400" i="1" dirty="0">
                <a:sym typeface="Symbol" pitchFamily="18" charset="2"/>
              </a:rPr>
              <a:t>) P(</a:t>
            </a:r>
            <a:r>
              <a:rPr lang="en-US" sz="2400" i="1" dirty="0" err="1">
                <a:sym typeface="Symbol" pitchFamily="18" charset="2"/>
              </a:rPr>
              <a:t>v</a:t>
            </a:r>
            <a:r>
              <a:rPr lang="en-US" sz="2400" i="1" baseline="-25000" dirty="0" err="1">
                <a:sym typeface="Symbol" pitchFamily="18" charset="2"/>
              </a:rPr>
              <a:t>j</a:t>
            </a:r>
            <a:r>
              <a:rPr lang="en-US" sz="2400" i="1" dirty="0">
                <a:sym typeface="Symbol" pitchFamily="18" charset="2"/>
              </a:rPr>
              <a:t>)/P(a</a:t>
            </a:r>
            <a:r>
              <a:rPr lang="en-US" sz="2400" i="1" baseline="-25000" dirty="0">
                <a:sym typeface="Symbol" pitchFamily="18" charset="2"/>
              </a:rPr>
              <a:t>1</a:t>
            </a:r>
            <a:r>
              <a:rPr lang="en-US" sz="2400" i="1" dirty="0">
                <a:sym typeface="Symbol" pitchFamily="18" charset="2"/>
              </a:rPr>
              <a:t>,a</a:t>
            </a:r>
            <a:r>
              <a:rPr lang="en-US" sz="2400" i="1" baseline="-25000" dirty="0">
                <a:sym typeface="Symbol" pitchFamily="18" charset="2"/>
              </a:rPr>
              <a:t>2</a:t>
            </a:r>
            <a:r>
              <a:rPr lang="en-US" sz="2400" i="1" dirty="0">
                <a:sym typeface="Symbol" pitchFamily="18" charset="2"/>
              </a:rPr>
              <a:t>,..,a</a:t>
            </a:r>
            <a:r>
              <a:rPr lang="en-US" sz="2400" i="1" baseline="-25000" dirty="0">
                <a:sym typeface="Symbol" pitchFamily="18" charset="2"/>
              </a:rPr>
              <a:t>n</a:t>
            </a:r>
            <a:r>
              <a:rPr lang="en-US" sz="2400" i="1" dirty="0">
                <a:sym typeface="Symbol" pitchFamily="18" charset="2"/>
              </a:rPr>
              <a:t>)]</a:t>
            </a:r>
          </a:p>
          <a:p>
            <a:pPr>
              <a:buFont typeface="Wingdings" pitchFamily="2" charset="2"/>
              <a:buNone/>
            </a:pPr>
            <a:r>
              <a:rPr lang="en-US" sz="2400" i="1" dirty="0">
                <a:sym typeface="Symbol" pitchFamily="18" charset="2"/>
              </a:rPr>
              <a:t>        = </a:t>
            </a:r>
            <a:r>
              <a:rPr lang="en-US" sz="2400" i="1" dirty="0" err="1">
                <a:sym typeface="Symbol" pitchFamily="18" charset="2"/>
              </a:rPr>
              <a:t>argmax</a:t>
            </a:r>
            <a:r>
              <a:rPr lang="en-US" sz="2400" i="1" baseline="-25000" dirty="0" err="1">
                <a:sym typeface="Symbol" pitchFamily="18" charset="2"/>
              </a:rPr>
              <a:t>vj</a:t>
            </a:r>
            <a:r>
              <a:rPr lang="en-US" sz="2400" i="1" baseline="-25000" dirty="0">
                <a:sym typeface="Symbol" pitchFamily="18" charset="2"/>
              </a:rPr>
              <a:t> V</a:t>
            </a:r>
            <a:r>
              <a:rPr lang="en-US" sz="2400" i="1" dirty="0">
                <a:sym typeface="Symbol" pitchFamily="18" charset="2"/>
              </a:rPr>
              <a:t> P(a</a:t>
            </a:r>
            <a:r>
              <a:rPr lang="en-US" sz="2400" i="1" baseline="-25000" dirty="0">
                <a:sym typeface="Symbol" pitchFamily="18" charset="2"/>
              </a:rPr>
              <a:t>1</a:t>
            </a:r>
            <a:r>
              <a:rPr lang="en-US" sz="2400" i="1" dirty="0">
                <a:sym typeface="Symbol" pitchFamily="18" charset="2"/>
              </a:rPr>
              <a:t>,a</a:t>
            </a:r>
            <a:r>
              <a:rPr lang="en-US" sz="2400" i="1" baseline="-25000" dirty="0">
                <a:sym typeface="Symbol" pitchFamily="18" charset="2"/>
              </a:rPr>
              <a:t>2</a:t>
            </a:r>
            <a:r>
              <a:rPr lang="en-US" sz="2400" i="1" dirty="0">
                <a:sym typeface="Symbol" pitchFamily="18" charset="2"/>
              </a:rPr>
              <a:t>,..,a</a:t>
            </a:r>
            <a:r>
              <a:rPr lang="en-US" sz="2400" i="1" baseline="-25000" dirty="0">
                <a:sym typeface="Symbol" pitchFamily="18" charset="2"/>
              </a:rPr>
              <a:t>n</a:t>
            </a:r>
            <a:r>
              <a:rPr lang="en-US" sz="2400" i="1" dirty="0">
                <a:sym typeface="Symbol" pitchFamily="18" charset="2"/>
              </a:rPr>
              <a:t>|v</a:t>
            </a:r>
            <a:r>
              <a:rPr lang="en-US" sz="2400" i="1" baseline="-25000" dirty="0">
                <a:sym typeface="Symbol" pitchFamily="18" charset="2"/>
              </a:rPr>
              <a:t>j</a:t>
            </a:r>
            <a:r>
              <a:rPr lang="en-US" sz="2400" i="1" dirty="0">
                <a:sym typeface="Symbol" pitchFamily="18" charset="2"/>
              </a:rPr>
              <a:t>) P(</a:t>
            </a:r>
            <a:r>
              <a:rPr lang="en-US" sz="2400" i="1" dirty="0" err="1">
                <a:sym typeface="Symbol" pitchFamily="18" charset="2"/>
              </a:rPr>
              <a:t>v</a:t>
            </a:r>
            <a:r>
              <a:rPr lang="en-US" sz="2400" i="1" baseline="-25000" dirty="0" err="1">
                <a:sym typeface="Symbol" pitchFamily="18" charset="2"/>
              </a:rPr>
              <a:t>j</a:t>
            </a:r>
            <a:r>
              <a:rPr lang="en-US" sz="2400" i="1" dirty="0">
                <a:sym typeface="Symbol" pitchFamily="18" charset="2"/>
              </a:rPr>
              <a:t>)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35C7-1947-4F80-84DD-1D5D46EB39A8}" type="slidenum">
              <a:rPr lang="en-US"/>
              <a:pPr/>
              <a:t>29</a:t>
            </a:fld>
            <a:endParaRPr lang="en-US"/>
          </a:p>
        </p:txBody>
      </p:sp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5410200" y="5867400"/>
            <a:ext cx="274320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Easy to estimate (by counting)</a:t>
            </a: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1524000" y="5867400"/>
            <a:ext cx="274320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Hard to estimate unless we have a LOT of data</a:t>
            </a:r>
          </a:p>
        </p:txBody>
      </p:sp>
      <p:sp>
        <p:nvSpPr>
          <p:cNvPr id="59399" name="Line 7"/>
          <p:cNvSpPr>
            <a:spLocks noChangeShapeType="1"/>
          </p:cNvSpPr>
          <p:nvPr/>
        </p:nvSpPr>
        <p:spPr bwMode="auto">
          <a:xfrm flipH="1" flipV="1">
            <a:off x="2895600" y="5334000"/>
            <a:ext cx="304800" cy="457200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H="1" flipV="1">
            <a:off x="4800600" y="5334000"/>
            <a:ext cx="1066800" cy="533400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3" cstate="print"/>
          <a:srcRect l="943" t="-43386" r="-2830" b="47758"/>
          <a:stretch/>
        </p:blipFill>
        <p:spPr>
          <a:xfrm>
            <a:off x="2590800" y="990600"/>
            <a:ext cx="4114800" cy="2743200"/>
          </a:xfrm>
          <a:prstGeom prst="rect">
            <a:avLst/>
          </a:prstGeom>
          <a:noFill/>
          <a:ln/>
        </p:spPr>
      </p:pic>
      <p:sp>
        <p:nvSpPr>
          <p:cNvPr id="2" name="Rounded Rectangle 1"/>
          <p:cNvSpPr/>
          <p:nvPr/>
        </p:nvSpPr>
        <p:spPr>
          <a:xfrm>
            <a:off x="5867400" y="2133600"/>
            <a:ext cx="838200" cy="1715294"/>
          </a:xfrm>
          <a:prstGeom prst="round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5867400" y="1905000"/>
            <a:ext cx="838200" cy="228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Label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971800" y="2057400"/>
            <a:ext cx="2819400" cy="2135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Attributes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14400" y="2743200"/>
            <a:ext cx="13716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Reasoning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schools of thought on probabilities</a:t>
            </a:r>
          </a:p>
          <a:p>
            <a:r>
              <a:rPr lang="en-US" dirty="0"/>
              <a:t>Frequentist</a:t>
            </a:r>
          </a:p>
          <a:p>
            <a:pPr lvl="1"/>
            <a:r>
              <a:rPr lang="en-US" dirty="0"/>
              <a:t>Probabilities represent long run frequencies</a:t>
            </a:r>
          </a:p>
          <a:p>
            <a:pPr lvl="1"/>
            <a:r>
              <a:rPr lang="en-US" dirty="0"/>
              <a:t>Sampling is infinite</a:t>
            </a:r>
          </a:p>
          <a:p>
            <a:pPr lvl="1"/>
            <a:r>
              <a:rPr lang="en-US" dirty="0"/>
              <a:t>Decision rules can be sharp</a:t>
            </a:r>
          </a:p>
          <a:p>
            <a:r>
              <a:rPr lang="en-US" dirty="0"/>
              <a:t>Bayesian</a:t>
            </a:r>
          </a:p>
          <a:p>
            <a:pPr lvl="1"/>
            <a:r>
              <a:rPr lang="en-US" dirty="0"/>
              <a:t>Probabilities indicate the plausibility of an event</a:t>
            </a:r>
          </a:p>
          <a:p>
            <a:pPr lvl="1"/>
            <a:r>
              <a:rPr lang="en-US" dirty="0"/>
              <a:t>State of the world can always be updated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14AD2-7315-43A5-B042-8A77C581B97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447800" y="6019800"/>
            <a:ext cx="63246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many cases, the conclusion is the same.</a:t>
            </a:r>
          </a:p>
        </p:txBody>
      </p:sp>
    </p:spTree>
    <p:extLst>
      <p:ext uri="{BB962C8B-B14F-4D97-AF65-F5344CB8AC3E}">
        <p14:creationId xmlns:p14="http://schemas.microsoft.com/office/powerpoint/2010/main" val="1940728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  <a:r>
              <a:rPr lang="en-US" dirty="0">
                <a:sym typeface="Symbol" pitchFamily="18" charset="2"/>
              </a:rPr>
              <a:t> (cont’d)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sym typeface="Symbol" pitchFamily="18" charset="2"/>
              </a:rPr>
              <a:t>We need to see every instance many times to estimate </a:t>
            </a:r>
            <a:r>
              <a:rPr lang="en-US" sz="2000" i="1" dirty="0">
                <a:sym typeface="Symbol" pitchFamily="18" charset="2"/>
              </a:rPr>
              <a:t>P(a</a:t>
            </a:r>
            <a:r>
              <a:rPr lang="en-US" sz="2000" i="1" baseline="-25000" dirty="0">
                <a:sym typeface="Symbol" pitchFamily="18" charset="2"/>
              </a:rPr>
              <a:t>1</a:t>
            </a:r>
            <a:r>
              <a:rPr lang="en-US" sz="2000" i="1" dirty="0">
                <a:sym typeface="Symbol" pitchFamily="18" charset="2"/>
              </a:rPr>
              <a:t>,a</a:t>
            </a:r>
            <a:r>
              <a:rPr lang="en-US" sz="2000" i="1" baseline="-25000" dirty="0">
                <a:sym typeface="Symbol" pitchFamily="18" charset="2"/>
              </a:rPr>
              <a:t>2</a:t>
            </a:r>
            <a:r>
              <a:rPr lang="en-US" sz="2000" i="1" dirty="0">
                <a:sym typeface="Symbol" pitchFamily="18" charset="2"/>
              </a:rPr>
              <a:t>,..,a</a:t>
            </a:r>
            <a:r>
              <a:rPr lang="en-US" sz="2000" i="1" baseline="-25000" dirty="0">
                <a:sym typeface="Symbol" pitchFamily="18" charset="2"/>
              </a:rPr>
              <a:t>n</a:t>
            </a:r>
            <a:r>
              <a:rPr lang="en-US" sz="2000" i="1" dirty="0">
                <a:sym typeface="Symbol" pitchFamily="18" charset="2"/>
              </a:rPr>
              <a:t>|v</a:t>
            </a:r>
            <a:r>
              <a:rPr lang="en-US" sz="2000" i="1" baseline="-25000" dirty="0">
                <a:sym typeface="Symbol" pitchFamily="18" charset="2"/>
              </a:rPr>
              <a:t>j</a:t>
            </a:r>
            <a:r>
              <a:rPr lang="en-US" sz="2000" i="1" dirty="0">
                <a:sym typeface="Symbol" pitchFamily="18" charset="2"/>
              </a:rPr>
              <a:t>) </a:t>
            </a:r>
            <a:endParaRPr lang="en-US" sz="2400" dirty="0"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ym typeface="Symbol" pitchFamily="18" charset="2"/>
              </a:rPr>
              <a:t>Let’s be naïve… </a:t>
            </a:r>
          </a:p>
          <a:p>
            <a:pPr lvl="1">
              <a:lnSpc>
                <a:spcPct val="90000"/>
              </a:lnSpc>
            </a:pPr>
            <a:endParaRPr lang="en-US" sz="20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endParaRPr lang="en-US" sz="20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ym typeface="Symbol" pitchFamily="18" charset="2"/>
              </a:rPr>
              <a:t>Assume that the attribute values are conditionally independent </a:t>
            </a:r>
          </a:p>
          <a:p>
            <a:pPr lvl="1"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000" b="1" i="1" dirty="0">
                <a:sym typeface="Symbol" pitchFamily="18" charset="2"/>
              </a:rPr>
              <a:t>P(a</a:t>
            </a:r>
            <a:r>
              <a:rPr lang="en-US" sz="2000" b="1" i="1" baseline="-25000" dirty="0">
                <a:sym typeface="Symbol" pitchFamily="18" charset="2"/>
              </a:rPr>
              <a:t>1</a:t>
            </a:r>
            <a:r>
              <a:rPr lang="en-US" sz="2000" b="1" i="1" dirty="0">
                <a:sym typeface="Symbol" pitchFamily="18" charset="2"/>
              </a:rPr>
              <a:t>,a</a:t>
            </a:r>
            <a:r>
              <a:rPr lang="en-US" sz="2000" b="1" i="1" baseline="-25000" dirty="0">
                <a:sym typeface="Symbol" pitchFamily="18" charset="2"/>
              </a:rPr>
              <a:t>2</a:t>
            </a:r>
            <a:r>
              <a:rPr lang="en-US" sz="2000" b="1" i="1" dirty="0">
                <a:sym typeface="Symbol" pitchFamily="18" charset="2"/>
              </a:rPr>
              <a:t>,..,a</a:t>
            </a:r>
            <a:r>
              <a:rPr lang="en-US" sz="2000" b="1" i="1" baseline="-25000" dirty="0">
                <a:sym typeface="Symbol" pitchFamily="18" charset="2"/>
              </a:rPr>
              <a:t>n</a:t>
            </a:r>
            <a:r>
              <a:rPr lang="en-US" sz="2000" b="1" i="1" dirty="0">
                <a:sym typeface="Symbol" pitchFamily="18" charset="2"/>
              </a:rPr>
              <a:t>|v) =</a:t>
            </a:r>
            <a:r>
              <a:rPr lang="en-US" sz="2000" b="1" i="1" baseline="-25000" dirty="0" err="1">
                <a:sym typeface="Symbol" pitchFamily="18" charset="2"/>
              </a:rPr>
              <a:t>i</a:t>
            </a:r>
            <a:r>
              <a:rPr lang="en-US" sz="2000" b="1" i="1" dirty="0">
                <a:sym typeface="Symbol" pitchFamily="18" charset="2"/>
              </a:rPr>
              <a:t> P(</a:t>
            </a:r>
            <a:r>
              <a:rPr lang="en-US" sz="2000" b="1" i="1" dirty="0" err="1">
                <a:sym typeface="Symbol" pitchFamily="18" charset="2"/>
              </a:rPr>
              <a:t>a</a:t>
            </a:r>
            <a:r>
              <a:rPr lang="en-US" sz="2000" b="1" i="1" baseline="-25000" dirty="0" err="1">
                <a:sym typeface="Symbol" pitchFamily="18" charset="2"/>
              </a:rPr>
              <a:t>i</a:t>
            </a:r>
            <a:r>
              <a:rPr lang="en-US" sz="2000" b="1" i="1" dirty="0" err="1">
                <a:sym typeface="Symbol" pitchFamily="18" charset="2"/>
              </a:rPr>
              <a:t>|v</a:t>
            </a:r>
            <a:r>
              <a:rPr lang="en-US" sz="2000" b="1" i="1" dirty="0">
                <a:sym typeface="Symbol" pitchFamily="18" charset="2"/>
              </a:rPr>
              <a:t>) </a:t>
            </a:r>
            <a:br>
              <a:rPr lang="en-US" sz="2000" b="1" i="1" dirty="0">
                <a:sym typeface="Symbol" pitchFamily="18" charset="2"/>
              </a:rPr>
            </a:br>
            <a:br>
              <a:rPr lang="en-US" sz="2000" b="1" i="1" dirty="0">
                <a:sym typeface="Symbol" pitchFamily="18" charset="2"/>
              </a:rPr>
            </a:br>
            <a:r>
              <a:rPr lang="en-US" sz="2000" dirty="0">
                <a:sym typeface="Symbol" pitchFamily="18" charset="2"/>
              </a:rPr>
              <a:t>Naïve </a:t>
            </a:r>
            <a:r>
              <a:rPr lang="en-US" sz="2000" dirty="0" err="1">
                <a:sym typeface="Symbol" pitchFamily="18" charset="2"/>
              </a:rPr>
              <a:t>Bayes</a:t>
            </a:r>
            <a:r>
              <a:rPr lang="en-US" sz="2000" dirty="0">
                <a:sym typeface="Symbol" pitchFamily="18" charset="2"/>
              </a:rPr>
              <a:t> Classifier: 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b="1" i="1" dirty="0">
                <a:sym typeface="Symbol" pitchFamily="18" charset="2"/>
              </a:rPr>
              <a:t>       </a:t>
            </a:r>
            <a:r>
              <a:rPr lang="en-US" sz="2400" b="1" i="1" dirty="0" err="1">
                <a:sym typeface="Symbol" pitchFamily="18" charset="2"/>
              </a:rPr>
              <a:t>v</a:t>
            </a:r>
            <a:r>
              <a:rPr lang="en-US" sz="2400" b="1" i="1" baseline="-25000" dirty="0" err="1">
                <a:sym typeface="Symbol" pitchFamily="18" charset="2"/>
              </a:rPr>
              <a:t>NB</a:t>
            </a:r>
            <a:r>
              <a:rPr lang="en-US" sz="2400" b="1" i="1" dirty="0">
                <a:sym typeface="Symbol" pitchFamily="18" charset="2"/>
              </a:rPr>
              <a:t> = </a:t>
            </a:r>
            <a:r>
              <a:rPr lang="en-US" sz="2400" b="1" i="1" dirty="0" err="1">
                <a:sym typeface="Symbol" pitchFamily="18" charset="2"/>
              </a:rPr>
              <a:t>argmax</a:t>
            </a:r>
            <a:r>
              <a:rPr lang="en-US" sz="2400" b="1" i="1" baseline="-25000" dirty="0" err="1">
                <a:sym typeface="Symbol" pitchFamily="18" charset="2"/>
              </a:rPr>
              <a:t>vj</a:t>
            </a:r>
            <a:r>
              <a:rPr lang="en-US" sz="2400" b="1" i="1" baseline="-25000" dirty="0">
                <a:sym typeface="Symbol" pitchFamily="18" charset="2"/>
              </a:rPr>
              <a:t> V </a:t>
            </a:r>
            <a:r>
              <a:rPr lang="en-US" sz="2400" b="1" i="1" dirty="0">
                <a:sym typeface="Symbol" pitchFamily="18" charset="2"/>
              </a:rPr>
              <a:t>P(</a:t>
            </a:r>
            <a:r>
              <a:rPr lang="en-US" sz="2400" b="1" i="1" dirty="0" err="1">
                <a:sym typeface="Symbol" pitchFamily="18" charset="2"/>
              </a:rPr>
              <a:t>v</a:t>
            </a:r>
            <a:r>
              <a:rPr lang="en-US" sz="2400" b="1" i="1" baseline="-25000" dirty="0" err="1">
                <a:sym typeface="Symbol" pitchFamily="18" charset="2"/>
              </a:rPr>
              <a:t>j</a:t>
            </a:r>
            <a:r>
              <a:rPr lang="en-US" sz="2400" b="1" i="1" dirty="0">
                <a:sym typeface="Symbol" pitchFamily="18" charset="2"/>
              </a:rPr>
              <a:t>) </a:t>
            </a:r>
            <a:r>
              <a:rPr lang="en-US" sz="2400" b="1" i="1" baseline="-25000" dirty="0" err="1">
                <a:sym typeface="Symbol" pitchFamily="18" charset="2"/>
              </a:rPr>
              <a:t>i</a:t>
            </a:r>
            <a:r>
              <a:rPr lang="en-US" sz="2400" b="1" i="1" dirty="0">
                <a:sym typeface="Symbol" pitchFamily="18" charset="2"/>
              </a:rPr>
              <a:t> P(</a:t>
            </a:r>
            <a:r>
              <a:rPr lang="en-US" sz="2400" b="1" i="1" dirty="0" err="1">
                <a:sym typeface="Symbol" pitchFamily="18" charset="2"/>
              </a:rPr>
              <a:t>a</a:t>
            </a:r>
            <a:r>
              <a:rPr lang="en-US" sz="2400" b="1" i="1" baseline="-25000" dirty="0" err="1">
                <a:sym typeface="Symbol" pitchFamily="18" charset="2"/>
              </a:rPr>
              <a:t>i</a:t>
            </a:r>
            <a:r>
              <a:rPr lang="en-US" sz="2400" b="1" i="1" dirty="0" err="1">
                <a:sym typeface="Symbol" pitchFamily="18" charset="2"/>
              </a:rPr>
              <a:t>|v</a:t>
            </a:r>
            <a:r>
              <a:rPr lang="en-US" sz="2400" b="1" i="1" baseline="-25000" dirty="0" err="1">
                <a:sym typeface="Symbol" pitchFamily="18" charset="2"/>
              </a:rPr>
              <a:t>j</a:t>
            </a:r>
            <a:r>
              <a:rPr lang="en-US" sz="2400" b="1" i="1" dirty="0">
                <a:sym typeface="Symbol" pitchFamily="18" charset="2"/>
              </a:rPr>
              <a:t>) </a:t>
            </a:r>
          </a:p>
          <a:p>
            <a:pPr>
              <a:lnSpc>
                <a:spcPct val="90000"/>
              </a:lnSpc>
            </a:pPr>
            <a:endParaRPr lang="en-US" sz="2400" dirty="0"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ym typeface="Symbol" pitchFamily="18" charset="2"/>
              </a:rPr>
              <a:t>Works very well on real data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02015-AAC2-4CDA-932D-20FA0F757269}" type="slidenum">
              <a:rPr lang="en-US"/>
              <a:pPr/>
              <a:t>30</a:t>
            </a:fld>
            <a:endParaRPr lang="en-US"/>
          </a:p>
        </p:txBody>
      </p:sp>
      <p:sp>
        <p:nvSpPr>
          <p:cNvPr id="151556" name="Text Box 4"/>
          <p:cNvSpPr txBox="1">
            <a:spLocks noChangeArrowheads="1"/>
          </p:cNvSpPr>
          <p:nvPr/>
        </p:nvSpPr>
        <p:spPr bwMode="auto">
          <a:xfrm>
            <a:off x="6858000" y="4191000"/>
            <a:ext cx="205740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Can get this by counting</a:t>
            </a:r>
          </a:p>
        </p:txBody>
      </p:sp>
      <p:sp>
        <p:nvSpPr>
          <p:cNvPr id="151557" name="Line 5"/>
          <p:cNvSpPr>
            <a:spLocks noChangeShapeType="1"/>
          </p:cNvSpPr>
          <p:nvPr/>
        </p:nvSpPr>
        <p:spPr bwMode="auto">
          <a:xfrm flipH="1" flipV="1">
            <a:off x="5486400" y="4038600"/>
            <a:ext cx="1371600" cy="381000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0" y="285750"/>
            <a:ext cx="1" cy="71438"/>
          </a:xfrm>
          <a:custGeom>
            <a:avLst/>
            <a:gdLst/>
            <a:ahLst/>
            <a:cxnLst/>
            <a:rect l="0" t="0" r="0" b="0"/>
            <a:pathLst>
              <a:path w="1" h="71438">
                <a:moveTo>
                  <a:pt x="0" y="71437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3" cstate="print"/>
          <a:srcRect l="943" t="-43388" r="-2830" b="61040"/>
          <a:stretch/>
        </p:blipFill>
        <p:spPr>
          <a:xfrm>
            <a:off x="2895600" y="890307"/>
            <a:ext cx="4114800" cy="2362200"/>
          </a:xfrm>
          <a:prstGeom prst="rect">
            <a:avLst/>
          </a:prstGeom>
          <a:noFill/>
          <a:ln/>
        </p:spPr>
      </p:pic>
      <p:sp>
        <p:nvSpPr>
          <p:cNvPr id="3" name="Rectangle 2"/>
          <p:cNvSpPr/>
          <p:nvPr/>
        </p:nvSpPr>
        <p:spPr>
          <a:xfrm>
            <a:off x="3276600" y="2045482"/>
            <a:ext cx="685800" cy="1296194"/>
          </a:xfrm>
          <a:prstGeom prst="rect">
            <a:avLst/>
          </a:prstGeom>
          <a:solidFill>
            <a:schemeClr val="accent1"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62400" y="2045482"/>
            <a:ext cx="914400" cy="1296194"/>
          </a:xfrm>
          <a:prstGeom prst="rect">
            <a:avLst/>
          </a:prstGeom>
          <a:solidFill>
            <a:schemeClr val="accent1">
              <a:alpha val="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76800" y="2045482"/>
            <a:ext cx="762000" cy="1296194"/>
          </a:xfrm>
          <a:prstGeom prst="rect">
            <a:avLst/>
          </a:prstGeom>
          <a:solidFill>
            <a:schemeClr val="accent1">
              <a:alpha val="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38800" y="2045481"/>
            <a:ext cx="533400" cy="1296195"/>
          </a:xfrm>
          <a:prstGeom prst="rect">
            <a:avLst/>
          </a:prstGeom>
          <a:solidFill>
            <a:schemeClr val="accent1">
              <a:alpha val="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  <a:r>
              <a:rPr lang="en-US" dirty="0">
                <a:sym typeface="Symbol" pitchFamily="18" charset="2"/>
              </a:rPr>
              <a:t> Algorithm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ym typeface="Symbol" pitchFamily="18" charset="2"/>
              </a:rPr>
              <a:t>Naïve_Bayes_Learn</a:t>
            </a:r>
            <a:r>
              <a:rPr lang="en-US" dirty="0">
                <a:sym typeface="Symbol" pitchFamily="18" charset="2"/>
              </a:rPr>
              <a:t>(examples)</a:t>
            </a:r>
          </a:p>
          <a:p>
            <a:pPr lvl="1"/>
            <a:r>
              <a:rPr lang="en-US" dirty="0">
                <a:sym typeface="Symbol" pitchFamily="18" charset="2"/>
              </a:rPr>
              <a:t>For each target value </a:t>
            </a:r>
            <a:r>
              <a:rPr lang="en-US" dirty="0" err="1">
                <a:sym typeface="Symbol" pitchFamily="18" charset="2"/>
              </a:rPr>
              <a:t>v</a:t>
            </a:r>
            <a:r>
              <a:rPr lang="en-US" baseline="-25000" dirty="0" err="1">
                <a:sym typeface="Symbol" pitchFamily="18" charset="2"/>
              </a:rPr>
              <a:t>j</a:t>
            </a:r>
            <a:endParaRPr lang="en-US" dirty="0">
              <a:sym typeface="Symbol" pitchFamily="18" charset="2"/>
            </a:endParaRPr>
          </a:p>
          <a:p>
            <a:pPr lvl="2"/>
            <a:r>
              <a:rPr lang="en-US" dirty="0">
                <a:sym typeface="Wingdings" pitchFamily="2" charset="2"/>
              </a:rPr>
              <a:t>          estimate P(</a:t>
            </a:r>
            <a:r>
              <a:rPr lang="en-US" dirty="0" err="1">
                <a:sym typeface="Wingdings" pitchFamily="2" charset="2"/>
              </a:rPr>
              <a:t>v</a:t>
            </a:r>
            <a:r>
              <a:rPr lang="en-US" baseline="-25000" dirty="0" err="1">
                <a:sym typeface="Wingdings" pitchFamily="2" charset="2"/>
              </a:rPr>
              <a:t>j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lvl="2"/>
            <a:r>
              <a:rPr lang="en-US" dirty="0">
                <a:sym typeface="Wingdings" pitchFamily="2" charset="2"/>
              </a:rPr>
              <a:t>For each value </a:t>
            </a:r>
            <a:r>
              <a:rPr lang="en-US" dirty="0" err="1">
                <a:sym typeface="Wingdings" pitchFamily="2" charset="2"/>
              </a:rPr>
              <a:t>a</a:t>
            </a:r>
            <a:r>
              <a:rPr lang="en-US" baseline="-25000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 of each attribute a</a:t>
            </a:r>
          </a:p>
          <a:p>
            <a:pPr lvl="3"/>
            <a:r>
              <a:rPr lang="en-US" dirty="0">
                <a:sym typeface="Wingdings" pitchFamily="2" charset="2"/>
              </a:rPr>
              <a:t>                   estimate P(</a:t>
            </a:r>
            <a:r>
              <a:rPr lang="en-US" dirty="0" err="1">
                <a:sym typeface="Wingdings" pitchFamily="2" charset="2"/>
              </a:rPr>
              <a:t>a</a:t>
            </a:r>
            <a:r>
              <a:rPr lang="en-US" baseline="-25000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 | </a:t>
            </a:r>
            <a:r>
              <a:rPr lang="en-US" dirty="0" err="1">
                <a:sym typeface="Wingdings" pitchFamily="2" charset="2"/>
              </a:rPr>
              <a:t>v</a:t>
            </a:r>
            <a:r>
              <a:rPr lang="en-US" baseline="-25000" dirty="0" err="1">
                <a:sym typeface="Wingdings" pitchFamily="2" charset="2"/>
              </a:rPr>
              <a:t>j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lvl="3"/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Symbol" pitchFamily="18" charset="2"/>
              </a:rPr>
              <a:t>Classify_New_Instance</a:t>
            </a:r>
            <a:r>
              <a:rPr lang="en-US" dirty="0">
                <a:sym typeface="Symbol" pitchFamily="18" charset="2"/>
              </a:rPr>
              <a:t>(x)</a:t>
            </a:r>
          </a:p>
          <a:p>
            <a:pPr algn="ctr">
              <a:buFont typeface="Wingdings" pitchFamily="2" charset="2"/>
              <a:buNone/>
            </a:pPr>
            <a:r>
              <a:rPr lang="en-US" dirty="0" err="1">
                <a:sym typeface="Symbol" pitchFamily="18" charset="2"/>
              </a:rPr>
              <a:t>v</a:t>
            </a:r>
            <a:r>
              <a:rPr lang="en-US" baseline="-25000" dirty="0" err="1">
                <a:sym typeface="Symbol" pitchFamily="18" charset="2"/>
              </a:rPr>
              <a:t>NB</a:t>
            </a:r>
            <a:r>
              <a:rPr lang="en-US" dirty="0">
                <a:sym typeface="Symbol" pitchFamily="18" charset="2"/>
              </a:rPr>
              <a:t> = </a:t>
            </a:r>
            <a:r>
              <a:rPr lang="en-US" dirty="0" err="1">
                <a:sym typeface="Symbol" pitchFamily="18" charset="2"/>
              </a:rPr>
              <a:t>argmax</a:t>
            </a:r>
            <a:r>
              <a:rPr lang="en-US" baseline="-25000" dirty="0" err="1">
                <a:sym typeface="Symbol" pitchFamily="18" charset="2"/>
              </a:rPr>
              <a:t>vj</a:t>
            </a:r>
            <a:r>
              <a:rPr lang="en-US" baseline="-25000" dirty="0">
                <a:sym typeface="Symbol" pitchFamily="18" charset="2"/>
              </a:rPr>
              <a:t> V </a:t>
            </a:r>
            <a:r>
              <a:rPr lang="en-US" dirty="0">
                <a:sym typeface="Symbol" pitchFamily="18" charset="2"/>
              </a:rPr>
              <a:t>P(</a:t>
            </a:r>
            <a:r>
              <a:rPr lang="en-US" dirty="0" err="1">
                <a:sym typeface="Symbol" pitchFamily="18" charset="2"/>
              </a:rPr>
              <a:t>v</a:t>
            </a:r>
            <a:r>
              <a:rPr lang="en-US" baseline="-25000" dirty="0" err="1">
                <a:sym typeface="Symbol" pitchFamily="18" charset="2"/>
              </a:rPr>
              <a:t>j</a:t>
            </a:r>
            <a:r>
              <a:rPr lang="en-US" dirty="0">
                <a:sym typeface="Symbol" pitchFamily="18" charset="2"/>
              </a:rPr>
              <a:t>) </a:t>
            </a:r>
            <a:r>
              <a:rPr lang="en-US" baseline="-25000" dirty="0" err="1">
                <a:sym typeface="Symbol" pitchFamily="18" charset="2"/>
              </a:rPr>
              <a:t>i</a:t>
            </a:r>
            <a:r>
              <a:rPr lang="en-US" dirty="0">
                <a:sym typeface="Symbol" pitchFamily="18" charset="2"/>
              </a:rPr>
              <a:t> P(</a:t>
            </a:r>
            <a:r>
              <a:rPr lang="en-US" dirty="0" err="1">
                <a:sym typeface="Symbol" pitchFamily="18" charset="2"/>
              </a:rPr>
              <a:t>a</a:t>
            </a:r>
            <a:r>
              <a:rPr lang="en-US" baseline="-25000" dirty="0" err="1">
                <a:sym typeface="Symbol" pitchFamily="18" charset="2"/>
              </a:rPr>
              <a:t>i</a:t>
            </a:r>
            <a:r>
              <a:rPr lang="en-US" dirty="0" err="1">
                <a:sym typeface="Symbol" pitchFamily="18" charset="2"/>
              </a:rPr>
              <a:t>|v</a:t>
            </a:r>
            <a:r>
              <a:rPr lang="en-US" baseline="-25000" dirty="0" err="1">
                <a:sym typeface="Symbol" pitchFamily="18" charset="2"/>
              </a:rPr>
              <a:t>j</a:t>
            </a:r>
            <a:r>
              <a:rPr lang="en-US" dirty="0">
                <a:sym typeface="Symbol" pitchFamily="18" charset="2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96" y="3581400"/>
            <a:ext cx="878205" cy="314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04" y="2746015"/>
            <a:ext cx="590550" cy="3143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14AD2-7315-43A5-B042-8A77C581B979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ym typeface="Symbol" pitchFamily="18" charset="2"/>
              </a:rPr>
              <a:t>Naïve Bayes Example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4038600" cy="4038600"/>
          </a:xfrm>
        </p:spPr>
        <p:txBody>
          <a:bodyPr/>
          <a:lstStyle/>
          <a:p>
            <a:r>
              <a:rPr lang="en-US" sz="2800" dirty="0"/>
              <a:t>Classify:</a:t>
            </a:r>
            <a:br>
              <a:rPr lang="en-US" sz="2800" dirty="0"/>
            </a:br>
            <a:r>
              <a:rPr lang="en-US" sz="2800" dirty="0"/>
              <a:t>&lt;S, C, H, S&gt;</a:t>
            </a:r>
          </a:p>
          <a:p>
            <a:r>
              <a:rPr lang="en-US" sz="2800" dirty="0"/>
              <a:t>Compute:</a:t>
            </a:r>
            <a:br>
              <a:rPr lang="en-US" sz="2800" dirty="0"/>
            </a:br>
            <a:r>
              <a:rPr lang="en-US" sz="1800" dirty="0" err="1">
                <a:sym typeface="Symbol" pitchFamily="18" charset="2"/>
              </a:rPr>
              <a:t>v</a:t>
            </a:r>
            <a:r>
              <a:rPr lang="en-US" sz="1800" baseline="-25000" dirty="0" err="1">
                <a:sym typeface="Symbol" pitchFamily="18" charset="2"/>
              </a:rPr>
              <a:t>NB</a:t>
            </a:r>
            <a:r>
              <a:rPr lang="en-US" sz="1800" dirty="0">
                <a:sym typeface="Symbol" pitchFamily="18" charset="2"/>
              </a:rPr>
              <a:t> = </a:t>
            </a:r>
            <a:r>
              <a:rPr lang="en-US" sz="1800" dirty="0" err="1">
                <a:sym typeface="Symbol" pitchFamily="18" charset="2"/>
              </a:rPr>
              <a:t>argmax</a:t>
            </a:r>
            <a:r>
              <a:rPr lang="en-US" sz="1800" baseline="-25000" dirty="0" err="1">
                <a:sym typeface="Symbol" pitchFamily="18" charset="2"/>
              </a:rPr>
              <a:t>vj</a:t>
            </a:r>
            <a:r>
              <a:rPr lang="en-US" sz="1800" baseline="-25000" dirty="0">
                <a:sym typeface="Symbol" pitchFamily="18" charset="2"/>
              </a:rPr>
              <a:t> V </a:t>
            </a:r>
            <a:r>
              <a:rPr lang="en-US" sz="1800" dirty="0">
                <a:sym typeface="Symbol" pitchFamily="18" charset="2"/>
              </a:rPr>
              <a:t>P(</a:t>
            </a:r>
            <a:r>
              <a:rPr lang="en-US" sz="1800" dirty="0" err="1">
                <a:sym typeface="Symbol" pitchFamily="18" charset="2"/>
              </a:rPr>
              <a:t>v</a:t>
            </a:r>
            <a:r>
              <a:rPr lang="en-US" sz="1800" baseline="-25000" dirty="0" err="1">
                <a:sym typeface="Symbol" pitchFamily="18" charset="2"/>
              </a:rPr>
              <a:t>j</a:t>
            </a:r>
            <a:r>
              <a:rPr lang="en-US" sz="1800" dirty="0">
                <a:sym typeface="Symbol" pitchFamily="18" charset="2"/>
              </a:rPr>
              <a:t>) </a:t>
            </a:r>
            <a:r>
              <a:rPr lang="en-US" sz="1800" baseline="-25000" dirty="0" err="1">
                <a:sym typeface="Symbol" pitchFamily="18" charset="2"/>
              </a:rPr>
              <a:t>i</a:t>
            </a:r>
            <a:r>
              <a:rPr lang="en-US" sz="1800" dirty="0">
                <a:sym typeface="Symbol" pitchFamily="18" charset="2"/>
              </a:rPr>
              <a:t> P(</a:t>
            </a:r>
            <a:r>
              <a:rPr lang="en-US" sz="1800" dirty="0" err="1">
                <a:sym typeface="Symbol" pitchFamily="18" charset="2"/>
              </a:rPr>
              <a:t>a</a:t>
            </a:r>
            <a:r>
              <a:rPr lang="en-US" sz="1800" baseline="-25000" dirty="0" err="1">
                <a:sym typeface="Symbol" pitchFamily="18" charset="2"/>
              </a:rPr>
              <a:t>i</a:t>
            </a:r>
            <a:r>
              <a:rPr lang="en-US" sz="1800" dirty="0" err="1">
                <a:sym typeface="Symbol" pitchFamily="18" charset="2"/>
              </a:rPr>
              <a:t>|v</a:t>
            </a:r>
            <a:r>
              <a:rPr lang="en-US" sz="1800" baseline="-25000" dirty="0" err="1">
                <a:sym typeface="Symbol" pitchFamily="18" charset="2"/>
              </a:rPr>
              <a:t>j</a:t>
            </a:r>
            <a:r>
              <a:rPr lang="en-US" sz="1800" dirty="0">
                <a:sym typeface="Symbol" pitchFamily="18" charset="2"/>
              </a:rPr>
              <a:t>)</a:t>
            </a:r>
          </a:p>
          <a:p>
            <a:endParaRPr lang="en-US" sz="1800" dirty="0">
              <a:sym typeface="Symbol" pitchFamily="18" charset="2"/>
            </a:endParaRPr>
          </a:p>
          <a:p>
            <a:r>
              <a:rPr lang="en-US" sz="1600" dirty="0">
                <a:sym typeface="Symbol" pitchFamily="18" charset="2"/>
              </a:rPr>
              <a:t>P(y)P(</a:t>
            </a:r>
            <a:r>
              <a:rPr lang="en-US" sz="1600" dirty="0" err="1">
                <a:sym typeface="Symbol" pitchFamily="18" charset="2"/>
              </a:rPr>
              <a:t>S|y</a:t>
            </a:r>
            <a:r>
              <a:rPr lang="en-US" sz="1600" dirty="0">
                <a:sym typeface="Symbol" pitchFamily="18" charset="2"/>
              </a:rPr>
              <a:t>)P(</a:t>
            </a:r>
            <a:r>
              <a:rPr lang="en-US" sz="1600" dirty="0" err="1">
                <a:sym typeface="Symbol" pitchFamily="18" charset="2"/>
              </a:rPr>
              <a:t>C|y</a:t>
            </a:r>
            <a:r>
              <a:rPr lang="en-US" sz="1600" dirty="0">
                <a:sym typeface="Symbol" pitchFamily="18" charset="2"/>
              </a:rPr>
              <a:t>)P(</a:t>
            </a:r>
            <a:r>
              <a:rPr lang="en-US" sz="1600" dirty="0" err="1">
                <a:sym typeface="Symbol" pitchFamily="18" charset="2"/>
              </a:rPr>
              <a:t>H|y</a:t>
            </a:r>
            <a:r>
              <a:rPr lang="en-US" sz="1600" dirty="0">
                <a:sym typeface="Symbol" pitchFamily="18" charset="2"/>
              </a:rPr>
              <a:t>)P(</a:t>
            </a:r>
            <a:r>
              <a:rPr lang="en-US" sz="1600" dirty="0" err="1">
                <a:sym typeface="Symbol" pitchFamily="18" charset="2"/>
              </a:rPr>
              <a:t>S|y</a:t>
            </a:r>
            <a:r>
              <a:rPr lang="en-US" sz="1600" dirty="0">
                <a:sym typeface="Symbol" pitchFamily="18" charset="2"/>
              </a:rPr>
              <a:t>) = .005</a:t>
            </a:r>
          </a:p>
          <a:p>
            <a:r>
              <a:rPr lang="en-US" sz="1600" dirty="0">
                <a:sym typeface="Symbol" pitchFamily="18" charset="2"/>
              </a:rPr>
              <a:t>P(n)P(</a:t>
            </a:r>
            <a:r>
              <a:rPr lang="en-US" sz="1600" dirty="0" err="1">
                <a:sym typeface="Symbol" pitchFamily="18" charset="2"/>
              </a:rPr>
              <a:t>S|n</a:t>
            </a:r>
            <a:r>
              <a:rPr lang="en-US" sz="1600" dirty="0">
                <a:sym typeface="Symbol" pitchFamily="18" charset="2"/>
              </a:rPr>
              <a:t>)P(</a:t>
            </a:r>
            <a:r>
              <a:rPr lang="en-US" sz="1600" dirty="0" err="1">
                <a:sym typeface="Symbol" pitchFamily="18" charset="2"/>
              </a:rPr>
              <a:t>C|n</a:t>
            </a:r>
            <a:r>
              <a:rPr lang="en-US" sz="1600" dirty="0">
                <a:sym typeface="Symbol" pitchFamily="18" charset="2"/>
              </a:rPr>
              <a:t>)P(</a:t>
            </a:r>
            <a:r>
              <a:rPr lang="en-US" sz="1600" dirty="0" err="1">
                <a:sym typeface="Symbol" pitchFamily="18" charset="2"/>
              </a:rPr>
              <a:t>H|n</a:t>
            </a:r>
            <a:r>
              <a:rPr lang="en-US" sz="1600" dirty="0">
                <a:sym typeface="Symbol" pitchFamily="18" charset="2"/>
              </a:rPr>
              <a:t>)P(</a:t>
            </a:r>
            <a:r>
              <a:rPr lang="en-US" sz="1600" dirty="0" err="1">
                <a:sym typeface="Symbol" pitchFamily="18" charset="2"/>
              </a:rPr>
              <a:t>S|n</a:t>
            </a:r>
            <a:r>
              <a:rPr lang="en-US" sz="1600" dirty="0">
                <a:sym typeface="Symbol" pitchFamily="18" charset="2"/>
              </a:rPr>
              <a:t>) = .021</a:t>
            </a:r>
          </a:p>
          <a:p>
            <a:endParaRPr lang="en-US" sz="1800" dirty="0">
              <a:sym typeface="Symbol" pitchFamily="18" charset="2"/>
            </a:endParaRPr>
          </a:p>
          <a:p>
            <a:r>
              <a:rPr lang="en-US" sz="1800" dirty="0">
                <a:sym typeface="Symbol" pitchFamily="18" charset="2"/>
              </a:rPr>
              <a:t>Classification (</a:t>
            </a:r>
            <a:r>
              <a:rPr lang="en-US" sz="1800" dirty="0" err="1">
                <a:sym typeface="Symbol" pitchFamily="18" charset="2"/>
              </a:rPr>
              <a:t>v</a:t>
            </a:r>
            <a:r>
              <a:rPr lang="en-US" sz="1800" baseline="-25000" dirty="0" err="1">
                <a:sym typeface="Symbol" pitchFamily="18" charset="2"/>
              </a:rPr>
              <a:t>NB</a:t>
            </a:r>
            <a:r>
              <a:rPr lang="en-US" sz="1800" dirty="0">
                <a:sym typeface="Symbol" pitchFamily="18" charset="2"/>
              </a:rPr>
              <a:t>) = n</a:t>
            </a:r>
          </a:p>
          <a:p>
            <a:endParaRPr lang="en-US" sz="1800" dirty="0">
              <a:sym typeface="Symbol" pitchFamily="18" charset="2"/>
            </a:endParaRPr>
          </a:p>
          <a:p>
            <a:r>
              <a:rPr lang="en-US" sz="1800" dirty="0">
                <a:sym typeface="Symbol" pitchFamily="18" charset="2"/>
              </a:rPr>
              <a:t>See any problems?</a:t>
            </a:r>
          </a:p>
        </p:txBody>
      </p:sp>
      <p:pic>
        <p:nvPicPr>
          <p:cNvPr id="23558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648200" y="2489200"/>
            <a:ext cx="4038600" cy="2868613"/>
          </a:xfrm>
          <a:noFill/>
          <a:ln/>
        </p:spPr>
      </p:pic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838200" y="4038600"/>
            <a:ext cx="457200" cy="3048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4724400" y="3048000"/>
            <a:ext cx="3810000" cy="609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4724400" y="3810000"/>
            <a:ext cx="3810000" cy="228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Rectangle 10"/>
          <p:cNvSpPr>
            <a:spLocks noChangeArrowheads="1"/>
          </p:cNvSpPr>
          <p:nvPr/>
        </p:nvSpPr>
        <p:spPr bwMode="auto">
          <a:xfrm>
            <a:off x="4724400" y="4191000"/>
            <a:ext cx="3810000" cy="9144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3" name="Text Box 11"/>
          <p:cNvSpPr txBox="1">
            <a:spLocks noChangeArrowheads="1"/>
          </p:cNvSpPr>
          <p:nvPr/>
        </p:nvSpPr>
        <p:spPr bwMode="auto">
          <a:xfrm>
            <a:off x="838200" y="3810000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>
                <a:solidFill>
                  <a:srgbClr val="FF0000"/>
                </a:solidFill>
              </a:rPr>
              <a:t>9/14</a:t>
            </a:r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1295400" y="4038600"/>
            <a:ext cx="533400" cy="304800"/>
          </a:xfrm>
          <a:prstGeom prst="rect">
            <a:avLst/>
          </a:prstGeom>
          <a:noFill/>
          <a:ln w="19050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4724400" y="4191000"/>
            <a:ext cx="3810000" cy="228600"/>
          </a:xfrm>
          <a:prstGeom prst="rect">
            <a:avLst/>
          </a:prstGeom>
          <a:noFill/>
          <a:ln w="19050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6" name="Rectangle 14"/>
          <p:cNvSpPr>
            <a:spLocks noChangeArrowheads="1"/>
          </p:cNvSpPr>
          <p:nvPr/>
        </p:nvSpPr>
        <p:spPr bwMode="auto">
          <a:xfrm>
            <a:off x="4724400" y="4572000"/>
            <a:ext cx="3810000" cy="228600"/>
          </a:xfrm>
          <a:prstGeom prst="rect">
            <a:avLst/>
          </a:prstGeom>
          <a:noFill/>
          <a:ln w="19050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567" name="Text Box 15"/>
          <p:cNvSpPr txBox="1">
            <a:spLocks noChangeArrowheads="1"/>
          </p:cNvSpPr>
          <p:nvPr/>
        </p:nvSpPr>
        <p:spPr bwMode="auto">
          <a:xfrm>
            <a:off x="1371600" y="3810000"/>
            <a:ext cx="381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>
                <a:solidFill>
                  <a:srgbClr val="3366FF"/>
                </a:solidFill>
              </a:rPr>
              <a:t>2/9</a:t>
            </a:r>
          </a:p>
        </p:txBody>
      </p:sp>
      <p:sp>
        <p:nvSpPr>
          <p:cNvPr id="4" name="Freeform 3"/>
          <p:cNvSpPr/>
          <p:nvPr/>
        </p:nvSpPr>
        <p:spPr>
          <a:xfrm>
            <a:off x="0" y="553641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0" y="1339453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B81425-3619-4773-91F9-BD917B5FFDC3}" type="slidenum">
              <a:rPr lang="tr-TR" smtClean="0"/>
              <a:pPr/>
              <a:t>32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 animBg="1" autoUpdateAnimBg="0"/>
      <p:bldP spid="23560" grpId="0" animBg="1" autoUpdateAnimBg="0"/>
      <p:bldP spid="23561" grpId="0" animBg="1" autoUpdateAnimBg="0"/>
      <p:bldP spid="23562" grpId="0" animBg="1" autoUpdateAnimBg="0"/>
      <p:bldP spid="23563" grpId="0" autoUpdateAnimBg="0"/>
      <p:bldP spid="23564" grpId="0" animBg="1" autoUpdateAnimBg="0"/>
      <p:bldP spid="23565" grpId="0" animBg="1" autoUpdateAnimBg="0"/>
      <p:bldP spid="23566" grpId="0" animBg="1" autoUpdateAnimBg="0"/>
      <p:bldP spid="23567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Subtleties with NBC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sym typeface="Symbol" pitchFamily="18" charset="2"/>
              </a:rPr>
              <a:t>What if none of the training instances with target value </a:t>
            </a:r>
            <a:r>
              <a:rPr lang="en-US" sz="2800" dirty="0" err="1">
                <a:sym typeface="Symbol" pitchFamily="18" charset="2"/>
              </a:rPr>
              <a:t>v</a:t>
            </a:r>
            <a:r>
              <a:rPr lang="en-US" sz="2800" baseline="-25000" dirty="0" err="1">
                <a:sym typeface="Symbol" pitchFamily="18" charset="2"/>
              </a:rPr>
              <a:t>j</a:t>
            </a:r>
            <a:r>
              <a:rPr lang="en-US" sz="2800" dirty="0">
                <a:sym typeface="Symbol" pitchFamily="18" charset="2"/>
              </a:rPr>
              <a:t> have attribute value </a:t>
            </a:r>
            <a:r>
              <a:rPr lang="en-US" sz="2800" dirty="0" err="1">
                <a:sym typeface="Symbol" pitchFamily="18" charset="2"/>
              </a:rPr>
              <a:t>a</a:t>
            </a:r>
            <a:r>
              <a:rPr lang="en-US" sz="2800" baseline="-25000" dirty="0" err="1">
                <a:sym typeface="Symbol" pitchFamily="18" charset="2"/>
              </a:rPr>
              <a:t>i</a:t>
            </a:r>
            <a:r>
              <a:rPr lang="en-US" sz="2800" dirty="0">
                <a:sym typeface="Symbol" pitchFamily="18" charset="2"/>
              </a:rPr>
              <a:t>?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ym typeface="Symbol" pitchFamily="18" charset="2"/>
              </a:rPr>
              <a:t>                    ,  so…</a:t>
            </a:r>
          </a:p>
          <a:p>
            <a:pPr lvl="1">
              <a:lnSpc>
                <a:spcPct val="90000"/>
              </a:lnSpc>
            </a:pPr>
            <a:endParaRPr lang="en-US" sz="2400" dirty="0"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ym typeface="Symbol" pitchFamily="18" charset="2"/>
              </a:rPr>
              <a:t>Typical solution is Bayesian estimate for</a:t>
            </a:r>
            <a:r>
              <a:rPr lang="en-US" sz="2800" dirty="0">
                <a:sym typeface="Symbol" pitchFamily="18" charset="2"/>
              </a:rPr>
              <a:t> </a:t>
            </a:r>
          </a:p>
          <a:p>
            <a:pPr lvl="1">
              <a:lnSpc>
                <a:spcPct val="90000"/>
              </a:lnSpc>
            </a:pPr>
            <a:endParaRPr lang="en-US" sz="24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sym typeface="Symbol" pitchFamily="18" charset="2"/>
              </a:rPr>
              <a:t>where n is the number of training examples for which v = </a:t>
            </a:r>
            <a:r>
              <a:rPr lang="en-US" sz="2400" dirty="0" err="1">
                <a:sym typeface="Symbol" pitchFamily="18" charset="2"/>
              </a:rPr>
              <a:t>v</a:t>
            </a:r>
            <a:r>
              <a:rPr lang="en-US" sz="2400" baseline="-25000" dirty="0" err="1">
                <a:sym typeface="Symbol" pitchFamily="18" charset="2"/>
              </a:rPr>
              <a:t>j</a:t>
            </a:r>
            <a:endParaRPr lang="en-US" sz="24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 err="1">
                <a:sym typeface="Symbol" pitchFamily="18" charset="2"/>
              </a:rPr>
              <a:t>n</a:t>
            </a:r>
            <a:r>
              <a:rPr lang="en-US" sz="2400" baseline="-25000" dirty="0" err="1">
                <a:sym typeface="Symbol" pitchFamily="18" charset="2"/>
              </a:rPr>
              <a:t>c</a:t>
            </a:r>
            <a:r>
              <a:rPr lang="en-US" sz="2400" dirty="0">
                <a:sym typeface="Symbol" pitchFamily="18" charset="2"/>
              </a:rPr>
              <a:t> is the # example where v = </a:t>
            </a:r>
            <a:r>
              <a:rPr lang="en-US" sz="2400" dirty="0" err="1">
                <a:sym typeface="Symbol" pitchFamily="18" charset="2"/>
              </a:rPr>
              <a:t>v</a:t>
            </a:r>
            <a:r>
              <a:rPr lang="en-US" sz="2400" baseline="-25000" dirty="0" err="1">
                <a:sym typeface="Symbol" pitchFamily="18" charset="2"/>
              </a:rPr>
              <a:t>j</a:t>
            </a:r>
            <a:r>
              <a:rPr lang="en-US" sz="2400" dirty="0">
                <a:sym typeface="Symbol" pitchFamily="18" charset="2"/>
              </a:rPr>
              <a:t> and a = </a:t>
            </a:r>
            <a:r>
              <a:rPr lang="en-US" sz="2400" dirty="0" err="1">
                <a:sym typeface="Symbol" pitchFamily="18" charset="2"/>
              </a:rPr>
              <a:t>a</a:t>
            </a:r>
            <a:r>
              <a:rPr lang="en-US" sz="2400" baseline="-25000" dirty="0" err="1">
                <a:sym typeface="Symbol" pitchFamily="18" charset="2"/>
              </a:rPr>
              <a:t>i</a:t>
            </a:r>
            <a:endParaRPr lang="en-US" sz="24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sym typeface="Symbol" pitchFamily="18" charset="2"/>
              </a:rPr>
              <a:t>p is the prior estimate for 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ym typeface="Symbol" pitchFamily="18" charset="2"/>
              </a:rPr>
              <a:t>m is the weight given to prior (# of virtual examples)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24275"/>
            <a:ext cx="1931670" cy="3486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943475"/>
            <a:ext cx="878205" cy="314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454844"/>
            <a:ext cx="1358265" cy="314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5" y="2491740"/>
            <a:ext cx="2390775" cy="3181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343275"/>
            <a:ext cx="878205" cy="3143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14AD2-7315-43A5-B042-8A77C581B979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/>
              <p14:cNvContentPartPr/>
              <p14:nvPr/>
            </p14:nvContentPartPr>
            <p14:xfrm>
              <a:off x="1049760" y="0"/>
              <a:ext cx="5619960" cy="595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0040" y="-12960"/>
                <a:ext cx="5640480" cy="61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Subtleties with NBC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Conditional independence assumption is often violated</a:t>
            </a:r>
          </a:p>
          <a:p>
            <a:pPr lvl="1"/>
            <a:r>
              <a:rPr lang="en-US"/>
              <a:t>NBC still works well, though, </a:t>
            </a:r>
          </a:p>
          <a:p>
            <a:pPr lvl="2"/>
            <a:r>
              <a:rPr lang="en-US"/>
              <a:t>Don’t need actual value of posterior to be correct</a:t>
            </a:r>
          </a:p>
          <a:p>
            <a:pPr lvl="2"/>
            <a:r>
              <a:rPr lang="en-US"/>
              <a:t>Only that </a:t>
            </a:r>
            <a:r>
              <a:rPr lang="en-US" sz="1400" b="1" i="1">
                <a:sym typeface="Symbol" pitchFamily="18" charset="2"/>
              </a:rPr>
              <a:t>argmax</a:t>
            </a:r>
            <a:r>
              <a:rPr lang="en-US" sz="1400" b="1" i="1" baseline="-25000">
                <a:sym typeface="Symbol" pitchFamily="18" charset="2"/>
              </a:rPr>
              <a:t>vj V </a:t>
            </a:r>
            <a:r>
              <a:rPr lang="en-US" sz="1400" b="1" i="1">
                <a:sym typeface="Symbol" pitchFamily="18" charset="2"/>
              </a:rPr>
              <a:t>P(v</a:t>
            </a:r>
            <a:r>
              <a:rPr lang="en-US" sz="1400" b="1" i="1" baseline="-25000">
                <a:sym typeface="Symbol" pitchFamily="18" charset="2"/>
              </a:rPr>
              <a:t>j</a:t>
            </a:r>
            <a:r>
              <a:rPr lang="en-US" sz="1400" b="1" i="1">
                <a:sym typeface="Symbol" pitchFamily="18" charset="2"/>
              </a:rPr>
              <a:t>) </a:t>
            </a:r>
            <a:r>
              <a:rPr lang="en-US" sz="1400" b="1" i="1" baseline="-25000">
                <a:sym typeface="Symbol" pitchFamily="18" charset="2"/>
              </a:rPr>
              <a:t>i</a:t>
            </a:r>
            <a:r>
              <a:rPr lang="en-US" sz="1400" b="1" i="1">
                <a:sym typeface="Symbol" pitchFamily="18" charset="2"/>
              </a:rPr>
              <a:t> P(a</a:t>
            </a:r>
            <a:r>
              <a:rPr lang="en-US" sz="1400" b="1" i="1" baseline="-25000">
                <a:sym typeface="Symbol" pitchFamily="18" charset="2"/>
              </a:rPr>
              <a:t>1</a:t>
            </a:r>
            <a:r>
              <a:rPr lang="en-US" sz="1400" b="1" i="1">
                <a:sym typeface="Symbol" pitchFamily="18" charset="2"/>
              </a:rPr>
              <a:t>,a</a:t>
            </a:r>
            <a:r>
              <a:rPr lang="en-US" sz="1400" b="1" i="1" baseline="-25000">
                <a:sym typeface="Symbol" pitchFamily="18" charset="2"/>
              </a:rPr>
              <a:t>2</a:t>
            </a:r>
            <a:r>
              <a:rPr lang="en-US" sz="1400" b="1" i="1">
                <a:sym typeface="Symbol" pitchFamily="18" charset="2"/>
              </a:rPr>
              <a:t>,..,a</a:t>
            </a:r>
            <a:r>
              <a:rPr lang="en-US" sz="1400" b="1" i="1" baseline="-25000">
                <a:sym typeface="Symbol" pitchFamily="18" charset="2"/>
              </a:rPr>
              <a:t>n</a:t>
            </a:r>
            <a:r>
              <a:rPr lang="en-US" sz="1400" b="1" i="1">
                <a:sym typeface="Symbol" pitchFamily="18" charset="2"/>
              </a:rPr>
              <a:t>|v,) = argmax</a:t>
            </a:r>
            <a:r>
              <a:rPr lang="en-US" sz="1400" b="1" i="1" baseline="-25000">
                <a:sym typeface="Symbol" pitchFamily="18" charset="2"/>
              </a:rPr>
              <a:t>vj V </a:t>
            </a:r>
            <a:r>
              <a:rPr lang="en-US" sz="1400" b="1" i="1">
                <a:sym typeface="Symbol" pitchFamily="18" charset="2"/>
              </a:rPr>
              <a:t>P(v</a:t>
            </a:r>
            <a:r>
              <a:rPr lang="en-US" sz="1400" b="1" i="1" baseline="-25000">
                <a:sym typeface="Symbol" pitchFamily="18" charset="2"/>
              </a:rPr>
              <a:t>j</a:t>
            </a:r>
            <a:r>
              <a:rPr lang="en-US" sz="1400" b="1" i="1">
                <a:sym typeface="Symbol" pitchFamily="18" charset="2"/>
              </a:rPr>
              <a:t>) </a:t>
            </a:r>
            <a:r>
              <a:rPr lang="en-US" sz="1400" b="1" i="1" baseline="-25000">
                <a:sym typeface="Symbol" pitchFamily="18" charset="2"/>
              </a:rPr>
              <a:t>i</a:t>
            </a:r>
            <a:r>
              <a:rPr lang="en-US" sz="1400" b="1" i="1">
                <a:sym typeface="Symbol" pitchFamily="18" charset="2"/>
              </a:rPr>
              <a:t> P(a</a:t>
            </a:r>
            <a:r>
              <a:rPr lang="en-US" sz="1400" b="1" i="1" baseline="-25000">
                <a:sym typeface="Symbol" pitchFamily="18" charset="2"/>
              </a:rPr>
              <a:t>i</a:t>
            </a:r>
            <a:r>
              <a:rPr lang="en-US" sz="1400" b="1" i="1">
                <a:sym typeface="Symbol" pitchFamily="18" charset="2"/>
              </a:rPr>
              <a:t>|v</a:t>
            </a:r>
            <a:r>
              <a:rPr lang="en-US" sz="1400" b="1" i="1" baseline="-25000">
                <a:sym typeface="Symbol" pitchFamily="18" charset="2"/>
              </a:rPr>
              <a:t>j</a:t>
            </a:r>
            <a:r>
              <a:rPr lang="en-US" sz="1400" b="1" i="1">
                <a:sym typeface="Symbol" pitchFamily="18" charset="2"/>
              </a:rPr>
              <a:t>) </a:t>
            </a:r>
          </a:p>
          <a:p>
            <a:r>
              <a:rPr lang="en-US">
                <a:sym typeface="Symbol" pitchFamily="18" charset="2"/>
              </a:rPr>
              <a:t>NBC posteriors often (unrealistically) close to 0 or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14AD2-7315-43A5-B042-8A77C581B979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868440" y="0"/>
              <a:ext cx="95760" cy="200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57640" y="-10440"/>
                <a:ext cx="114480" cy="21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Bayesian Learning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Strong statistical bias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Uses probabilities to rank hypotheses</a:t>
            </a:r>
          </a:p>
          <a:p>
            <a:pPr lvl="1"/>
            <a:r>
              <a:rPr lang="en-US" dirty="0"/>
              <a:t>Common framework to compare algorithms</a:t>
            </a:r>
          </a:p>
          <a:p>
            <a:pPr lvl="1"/>
            <a:endParaRPr lang="en-US" dirty="0"/>
          </a:p>
          <a:p>
            <a:r>
              <a:rPr lang="en-US" dirty="0"/>
              <a:t>Algorithms</a:t>
            </a:r>
          </a:p>
          <a:p>
            <a:pPr lvl="1"/>
            <a:r>
              <a:rPr lang="en-US" dirty="0"/>
              <a:t>Bayes Optimal Classifier</a:t>
            </a:r>
          </a:p>
          <a:p>
            <a:pPr lvl="1"/>
            <a:r>
              <a:rPr lang="en-US" dirty="0"/>
              <a:t>Gibbs Algorithm</a:t>
            </a:r>
          </a:p>
          <a:p>
            <a:pPr lvl="1"/>
            <a:r>
              <a:rPr lang="en-US" dirty="0"/>
              <a:t>Naïve Bayes 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14AD2-7315-43A5-B042-8A77C581B97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55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Unconditional/Prior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Simplest form of probability is:</a:t>
            </a:r>
          </a:p>
          <a:p>
            <a:pPr lvl="1"/>
            <a:r>
              <a:rPr lang="en-US" dirty="0"/>
              <a:t>P(X)</a:t>
            </a:r>
          </a:p>
          <a:p>
            <a:endParaRPr lang="en-US" dirty="0"/>
          </a:p>
          <a:p>
            <a:r>
              <a:rPr lang="en-US" dirty="0"/>
              <a:t>Prior probability: without any additional information…</a:t>
            </a:r>
          </a:p>
          <a:p>
            <a:pPr lvl="1"/>
            <a:r>
              <a:rPr lang="en-US" dirty="0"/>
              <a:t>What is the probability of a heads?</a:t>
            </a:r>
          </a:p>
          <a:p>
            <a:pPr lvl="1"/>
            <a:r>
              <a:rPr lang="en-US" dirty="0"/>
              <a:t>What is the probability of surviving the titanic?</a:t>
            </a:r>
          </a:p>
          <a:p>
            <a:pPr lvl="1"/>
            <a:r>
              <a:rPr lang="en-US" dirty="0"/>
              <a:t>What is the probability of a wine review containing the word “banana”?</a:t>
            </a:r>
          </a:p>
          <a:p>
            <a:pPr lvl="1"/>
            <a:r>
              <a:rPr lang="en-US" dirty="0"/>
              <a:t>What is the probability of a passenger on the titanic being under 21 years old?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14AD2-7315-43A5-B042-8A77C581B97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03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1"/>
            <a:ext cx="8839200" cy="2133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Probability distributions over multiple variables</a:t>
            </a:r>
          </a:p>
          <a:p>
            <a:endParaRPr lang="en-US" dirty="0"/>
          </a:p>
          <a:p>
            <a:r>
              <a:rPr lang="en-US" dirty="0"/>
              <a:t>P(X,Y)</a:t>
            </a:r>
          </a:p>
          <a:p>
            <a:pPr lvl="1"/>
            <a:r>
              <a:rPr lang="en-US" dirty="0"/>
              <a:t> probability of X and Y</a:t>
            </a:r>
          </a:p>
          <a:p>
            <a:pPr lvl="1"/>
            <a:r>
              <a:rPr lang="en-US" dirty="0"/>
              <a:t>a distribution over the cross product of possible values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14AD2-7315-43A5-B042-8A77C581B97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22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27FB5FA-F8E9-4C0E-94AA-D12C6D3B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2B2F42-5593-4491-ACC3-DFFB22ED8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95400"/>
            <a:ext cx="7620000" cy="508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9DE3968-6354-446E-9EEA-D992FBCC93FE}"/>
              </a:ext>
            </a:extLst>
          </p:cNvPr>
          <p:cNvSpPr/>
          <p:nvPr/>
        </p:nvSpPr>
        <p:spPr>
          <a:xfrm>
            <a:off x="3886200" y="2590800"/>
            <a:ext cx="6096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ED709F-0834-46AB-B213-16F2986C0337}"/>
              </a:ext>
            </a:extLst>
          </p:cNvPr>
          <p:cNvSpPr/>
          <p:nvPr/>
        </p:nvSpPr>
        <p:spPr>
          <a:xfrm>
            <a:off x="2819400" y="2590800"/>
            <a:ext cx="6096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06239A-6FEC-48FC-8135-843DA5DED827}"/>
              </a:ext>
            </a:extLst>
          </p:cNvPr>
          <p:cNvSpPr/>
          <p:nvPr/>
        </p:nvSpPr>
        <p:spPr>
          <a:xfrm>
            <a:off x="2895600" y="3276600"/>
            <a:ext cx="6096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4493FF-FC48-4FFC-B632-2F5C73EE41CD}"/>
              </a:ext>
            </a:extLst>
          </p:cNvPr>
          <p:cNvSpPr/>
          <p:nvPr/>
        </p:nvSpPr>
        <p:spPr>
          <a:xfrm>
            <a:off x="3962400" y="3303934"/>
            <a:ext cx="6096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629A98-BE43-479A-B65E-85EC2F91F0FD}"/>
              </a:ext>
            </a:extLst>
          </p:cNvPr>
          <p:cNvSpPr/>
          <p:nvPr/>
        </p:nvSpPr>
        <p:spPr>
          <a:xfrm>
            <a:off x="38100" y="1544695"/>
            <a:ext cx="1790700" cy="12953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Joint probability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P(X,Y)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4980BA-EF4B-4C8D-A9FC-6860BB8991A6}"/>
              </a:ext>
            </a:extLst>
          </p:cNvPr>
          <p:cNvSpPr/>
          <p:nvPr/>
        </p:nvSpPr>
        <p:spPr>
          <a:xfrm>
            <a:off x="5029200" y="2286000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Marginal distributions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41D810-1966-4E5A-B766-52AE1A61119E}"/>
              </a:ext>
            </a:extLst>
          </p:cNvPr>
          <p:cNvSpPr/>
          <p:nvPr/>
        </p:nvSpPr>
        <p:spPr>
          <a:xfrm>
            <a:off x="5638800" y="3734989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Conditional probability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2A2DEEF-785A-48B7-A37D-C0F6080EFD4F}"/>
              </a:ext>
            </a:extLst>
          </p:cNvPr>
          <p:cNvSpPr/>
          <p:nvPr/>
        </p:nvSpPr>
        <p:spPr>
          <a:xfrm>
            <a:off x="5029200" y="2706459"/>
            <a:ext cx="2286000" cy="1009094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99EB1D5-DCB8-4904-8B05-6C85448FE016}"/>
              </a:ext>
            </a:extLst>
          </p:cNvPr>
          <p:cNvSpPr/>
          <p:nvPr/>
        </p:nvSpPr>
        <p:spPr>
          <a:xfrm>
            <a:off x="2590800" y="4144962"/>
            <a:ext cx="2133600" cy="865534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5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461248" cy="4495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 we learn more information, we can update our probability distribution</a:t>
            </a:r>
          </a:p>
          <a:p>
            <a:endParaRPr lang="en-US" dirty="0"/>
          </a:p>
          <a:p>
            <a:r>
              <a:rPr lang="en-US" dirty="0"/>
              <a:t>P(X|Y) ≡ “probability of X </a:t>
            </a:r>
            <a:r>
              <a:rPr lang="en-US" b="1" dirty="0"/>
              <a:t>given</a:t>
            </a:r>
            <a:r>
              <a:rPr lang="en-US" dirty="0"/>
              <a:t> Y”</a:t>
            </a:r>
          </a:p>
          <a:p>
            <a:pPr lvl="1"/>
            <a:r>
              <a:rPr lang="en-US" dirty="0"/>
              <a:t>What is the probability of a heads </a:t>
            </a:r>
            <a:r>
              <a:rPr lang="en-US" b="1" dirty="0"/>
              <a:t>given</a:t>
            </a:r>
            <a:r>
              <a:rPr lang="en-US" dirty="0"/>
              <a:t> that both sides of the coin are heads?</a:t>
            </a:r>
          </a:p>
          <a:p>
            <a:pPr lvl="1"/>
            <a:r>
              <a:rPr lang="en-US" dirty="0"/>
              <a:t>What is the probability the document is about Chardonnay, </a:t>
            </a:r>
            <a:r>
              <a:rPr lang="en-US" b="1" dirty="0"/>
              <a:t>given</a:t>
            </a:r>
            <a:r>
              <a:rPr lang="en-US" dirty="0"/>
              <a:t> that it contains the word “Pinot”?</a:t>
            </a:r>
          </a:p>
          <a:p>
            <a:pPr lvl="1"/>
            <a:r>
              <a:rPr lang="en-US" dirty="0"/>
              <a:t>What is the probability of the word “noir” </a:t>
            </a:r>
            <a:r>
              <a:rPr lang="en-US" b="1" dirty="0"/>
              <a:t>given</a:t>
            </a:r>
            <a:r>
              <a:rPr lang="en-US" dirty="0"/>
              <a:t> that the sentence also contains the word “pinot”?</a:t>
            </a:r>
          </a:p>
          <a:p>
            <a:endParaRPr lang="en-US" dirty="0"/>
          </a:p>
          <a:p>
            <a:r>
              <a:rPr lang="en-US" dirty="0"/>
              <a:t>Notice that it is still a distribution over the values of X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14AD2-7315-43A5-B042-8A77C581B97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35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838200" y="1600200"/>
          <a:ext cx="244157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Equation" r:id="rId13" imgW="1193800" imgH="393700" progId="Equation.3">
                  <p:embed/>
                </p:oleObj>
              </mc:Choice>
              <mc:Fallback>
                <p:oleObj name="Equation" r:id="rId13" imgW="1193800" imgH="393700" progId="Equation.3">
                  <p:embed/>
                  <p:pic>
                    <p:nvPicPr>
                      <p:cNvPr id="4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00200"/>
                        <a:ext cx="2441575" cy="804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105400" y="2286000"/>
            <a:ext cx="388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00FF"/>
                </a:solidFill>
              </a:rPr>
              <a:t>Given that y has happened, in what proportion of those events does x also happen  </a:t>
            </a:r>
          </a:p>
        </p:txBody>
      </p:sp>
      <p:sp>
        <p:nvSpPr>
          <p:cNvPr id="1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2514600"/>
            <a:ext cx="4108450" cy="2362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36663" y="2722563"/>
            <a:ext cx="1639887" cy="1773237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65325" y="2693988"/>
            <a:ext cx="2368550" cy="18780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2045" y="3032786"/>
            <a:ext cx="252222" cy="3098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92000"/>
              </a:lnSpc>
            </a:pPr>
            <a:r>
              <a:rPr lang="en-US" dirty="0">
                <a:solidFill>
                  <a:schemeClr val="tx2"/>
                </a:solidFill>
                <a:latin typeface="Century Schoolbook" charset="0"/>
              </a:rPr>
              <a:t>x</a:t>
            </a:r>
          </a:p>
        </p:txBody>
      </p:sp>
      <p:sp>
        <p:nvSpPr>
          <p:cNvPr id="20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232150" y="2989263"/>
            <a:ext cx="256480" cy="3098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92000"/>
              </a:lnSpc>
            </a:pPr>
            <a:r>
              <a:rPr lang="en-US" dirty="0">
                <a:solidFill>
                  <a:schemeClr val="tx2"/>
                </a:solidFill>
                <a:latin typeface="Century Schoolbook" charset="0"/>
              </a:rPr>
              <a:t>y</a:t>
            </a:r>
          </a:p>
        </p:txBody>
      </p:sp>
      <p:sp>
        <p:nvSpPr>
          <p:cNvPr id="21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073275" y="3017838"/>
            <a:ext cx="33338" cy="187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H="1">
            <a:off x="2092579" y="3604248"/>
            <a:ext cx="695325" cy="188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1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H="1">
            <a:off x="2106613" y="3036329"/>
            <a:ext cx="607946" cy="11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11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H="1">
            <a:off x="2027195" y="3299853"/>
            <a:ext cx="811213" cy="196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H="1">
            <a:off x="2159000" y="4001124"/>
            <a:ext cx="596900" cy="130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14AD2-7315-43A5-B042-8A77C581B979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B6EF98-9657-4E54-90CF-254FFF649D69}"/>
                  </a:ext>
                </a:extLst>
              </p:cNvPr>
              <p:cNvSpPr txBox="1"/>
              <p:nvPr/>
            </p:nvSpPr>
            <p:spPr>
              <a:xfrm>
                <a:off x="2037211" y="3465748"/>
                <a:ext cx="791179" cy="27699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B6EF98-9657-4E54-90CF-254FFF649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11" y="3465748"/>
                <a:ext cx="791179" cy="276999"/>
              </a:xfrm>
              <a:prstGeom prst="rect">
                <a:avLst/>
              </a:prstGeom>
              <a:blipFill>
                <a:blip r:embed="rId15"/>
                <a:stretch>
                  <a:fillRect l="-5385" t="-2222" r="-9231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8438BB-D37C-4AF4-9876-7E769BAD46B6}"/>
                  </a:ext>
                </a:extLst>
              </p:cNvPr>
              <p:cNvSpPr txBox="1"/>
              <p:nvPr/>
            </p:nvSpPr>
            <p:spPr>
              <a:xfrm>
                <a:off x="3016658" y="3478479"/>
                <a:ext cx="956287" cy="27699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8438BB-D37C-4AF4-9876-7E769BAD4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658" y="3478479"/>
                <a:ext cx="956287" cy="276999"/>
              </a:xfrm>
              <a:prstGeom prst="rect">
                <a:avLst/>
              </a:prstGeom>
              <a:blipFill>
                <a:blip r:embed="rId16"/>
                <a:stretch>
                  <a:fillRect l="-5096" t="-2222" r="-7643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127B3DC-1391-4639-B4BE-8C9EB25476A3}"/>
                  </a:ext>
                </a:extLst>
              </p:cNvPr>
              <p:cNvSpPr txBox="1"/>
              <p:nvPr/>
            </p:nvSpPr>
            <p:spPr>
              <a:xfrm>
                <a:off x="96396" y="5257800"/>
                <a:ext cx="9036000" cy="8479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127B3DC-1391-4639-B4BE-8C9EB2547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6" y="5257800"/>
                <a:ext cx="9036000" cy="84792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113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are Distributions over 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0" y="1674810"/>
            <a:ext cx="3027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Conditional probability</a:t>
            </a:r>
          </a:p>
        </p:txBody>
      </p:sp>
      <p:graphicFrame>
        <p:nvGraphicFramePr>
          <p:cNvPr id="7" name="Content Placeholder 3"/>
          <p:cNvGraphicFramePr>
            <a:graphicFrameLocks noChangeAspect="1"/>
          </p:cNvGraphicFramePr>
          <p:nvPr/>
        </p:nvGraphicFramePr>
        <p:xfrm>
          <a:off x="5994400" y="2971800"/>
          <a:ext cx="10906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0" name="Equation" r:id="rId3" imgW="533400" imgH="203200" progId="Equation.3">
                  <p:embed/>
                </p:oleObj>
              </mc:Choice>
              <mc:Fallback>
                <p:oleObj name="Equation" r:id="rId3" imgW="533400" imgH="203200" progId="Equation.3">
                  <p:embed/>
                  <p:pic>
                    <p:nvPicPr>
                      <p:cNvPr id="7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4400" y="2971800"/>
                        <a:ext cx="1090613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0759" y="1827210"/>
            <a:ext cx="2582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Unconditional/prior</a:t>
            </a:r>
          </a:p>
          <a:p>
            <a:r>
              <a:rPr lang="en-US" sz="2400" dirty="0"/>
              <a:t>probability</a:t>
            </a:r>
          </a:p>
        </p:txBody>
      </p:sp>
      <p:graphicFrame>
        <p:nvGraphicFramePr>
          <p:cNvPr id="9" name="Content Placeholder 3"/>
          <p:cNvGraphicFramePr>
            <a:graphicFrameLocks noChangeAspect="1"/>
          </p:cNvGraphicFramePr>
          <p:nvPr/>
        </p:nvGraphicFramePr>
        <p:xfrm>
          <a:off x="1408112" y="2971800"/>
          <a:ext cx="7270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" name="Equation" r:id="rId5" imgW="355600" imgH="203200" progId="Equation.3">
                  <p:embed/>
                </p:oleObj>
              </mc:Choice>
              <mc:Fallback>
                <p:oleObj name="Equation" r:id="rId5" imgW="355600" imgH="203200" progId="Equation.3">
                  <p:embed/>
                  <p:pic>
                    <p:nvPicPr>
                      <p:cNvPr id="9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112" y="2971800"/>
                        <a:ext cx="727075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787096" y="4114800"/>
          <a:ext cx="24384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000000"/>
                          </a:solidFill>
                        </a:rPr>
                        <a:t>MLPass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P(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</a:rPr>
                        <a:t>MLPass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477301"/>
              </p:ext>
            </p:extLst>
          </p:nvPr>
        </p:nvGraphicFramePr>
        <p:xfrm>
          <a:off x="4800600" y="4153104"/>
          <a:ext cx="396544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7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000000"/>
                          </a:solidFill>
                        </a:rPr>
                        <a:t>MLPass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P(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</a:rPr>
                        <a:t>MLPass|EngPass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=false)</a:t>
                      </a: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0.875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14AD2-7315-43A5-B042-8A77C581B9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300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OUVENIR@9OVMMYNFUVWXYL65" val="30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h|D) = \frac{P(D|h)P(h)}{P(D)}  template TPT1  env TPENV1  fore 0  back 16777215  eqnno 1"/>
  <p:tag name="FILENAME" val="TP_tmp"/>
  <p:tag name="ORIGWIDTH" val="90"/>
  <p:tag name="PICTUREFILESIZE" val="127355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h|D) = \frac{P(D|h)P(h)}{P(D)}  template TPT1  env TPENV1  fore 0  back 16777215  eqnno 1"/>
  <p:tag name="FILENAME" val="TP_tmp"/>
  <p:tag name="ORIGWIDTH" val="90"/>
  <p:tag name="PICTUREFILESIZE" val="127355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align*}&#10;h_{MAP} &amp;= \underset{h \in H}{\operatorname{argmax~}} {P(h|D)} \\&#10;&amp;= \underset{h \in H}{\operatorname{argmax~}} {\frac{P(D|h)P(h)}{P(D)}} \\&#10;&amp;= \underset{h \in H}{\operatorname{argmax~}} {{P(D|h)P(h)}} &#10;\end{align*}&#10;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hat{P}(a_i | v_j)$&#10;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hat{P}(v_j)$&#10;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hat{P}(a_i | v_j) = \frac{n_c + mp}{n + m}$&#10;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hat{P}(a_i | v_j)$&#10;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hat{P}(a_i | v_j) = 0$&#10;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hat{P}(v_j)\prod_i\hat{P}(a_i | v_j) = 0$&#10;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hat{P}(a_i | v_j)$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2409</TotalTime>
  <Words>2096</Words>
  <Application>Microsoft Office PowerPoint</Application>
  <PresentationFormat>On-screen Show (4:3)</PresentationFormat>
  <Paragraphs>377</Paragraphs>
  <Slides>35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Cambria Math</vt:lpstr>
      <vt:lpstr>Century Schoolbook</vt:lpstr>
      <vt:lpstr>Arial</vt:lpstr>
      <vt:lpstr>Calibri</vt:lpstr>
      <vt:lpstr>Times New Roman</vt:lpstr>
      <vt:lpstr>cmsy10</vt:lpstr>
      <vt:lpstr>Wingdings</vt:lpstr>
      <vt:lpstr>Office Theme</vt:lpstr>
      <vt:lpstr>Equation</vt:lpstr>
      <vt:lpstr>Bayesian Learning</vt:lpstr>
      <vt:lpstr>Bayesian Learning</vt:lpstr>
      <vt:lpstr>Statistical Reasoning</vt:lpstr>
      <vt:lpstr>Unconditional/Prior probability</vt:lpstr>
      <vt:lpstr>Joint Distribution</vt:lpstr>
      <vt:lpstr>PowerPoint Presentation</vt:lpstr>
      <vt:lpstr>Conditional Probability</vt:lpstr>
      <vt:lpstr>Conditional Probability</vt:lpstr>
      <vt:lpstr>Both are Distributions over X</vt:lpstr>
      <vt:lpstr>Chain rule (aka product rule)</vt:lpstr>
      <vt:lpstr>Bayes’ Rule</vt:lpstr>
      <vt:lpstr>Probabilistic Modeling</vt:lpstr>
      <vt:lpstr>Example: Fruit Classification</vt:lpstr>
      <vt:lpstr>Probabilistic Models</vt:lpstr>
      <vt:lpstr>Probabilistic Model vs. Classifier</vt:lpstr>
      <vt:lpstr>Probabilistic Models</vt:lpstr>
      <vt:lpstr>Probabilistic Models</vt:lpstr>
      <vt:lpstr>Common Features in Bayesian Methods</vt:lpstr>
      <vt:lpstr>Back to Bayes Rule</vt:lpstr>
      <vt:lpstr>Terms</vt:lpstr>
      <vt:lpstr>Maximum A Posteriori (MAP) Hypothesis</vt:lpstr>
      <vt:lpstr>Maximum Likelihood (ML) Hypothesis</vt:lpstr>
      <vt:lpstr>MAP vs. ML (Example)</vt:lpstr>
      <vt:lpstr>Example (cont’d)</vt:lpstr>
      <vt:lpstr>PowerPoint Presentation</vt:lpstr>
      <vt:lpstr>Example (cont’d)</vt:lpstr>
      <vt:lpstr>Intuition</vt:lpstr>
      <vt:lpstr>Bayes Optimal Classifier</vt:lpstr>
      <vt:lpstr>Naïve Bayes Classifier</vt:lpstr>
      <vt:lpstr>Naïve Bayes Classifier (cont’d)</vt:lpstr>
      <vt:lpstr>Naïve Bayes Classifier Algorithm</vt:lpstr>
      <vt:lpstr>Naïve Bayes Example</vt:lpstr>
      <vt:lpstr>Subtleties with NBC</vt:lpstr>
      <vt:lpstr>Subtleties with NBC</vt:lpstr>
      <vt:lpstr>Recap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Nathalie Japkowicz</dc:creator>
  <cp:lastModifiedBy>Khai T T Nguyen</cp:lastModifiedBy>
  <cp:revision>164</cp:revision>
  <cp:lastPrinted>2017-11-02T21:03:01Z</cp:lastPrinted>
  <dcterms:created xsi:type="dcterms:W3CDTF">1999-05-23T23:41:25Z</dcterms:created>
  <dcterms:modified xsi:type="dcterms:W3CDTF">2019-12-04T22:37:08Z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>nat@cis.ohio-state.edu</vt:lpwstr>
  </property>
  <property fmtid="{D5CDD505-2E9C-101B-9397-08002B2CF9AE}" pid="8" name="HomePage">
    <vt:lpwstr>http://paul.rutgers.edu/~nat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false</vt:bool>
  </property>
  <property fmtid="{D5CDD505-2E9C-101B-9397-08002B2CF9AE}" pid="13" name="BackColor">
    <vt:i4>4227072</vt:i4>
  </property>
  <property fmtid="{D5CDD505-2E9C-101B-9397-08002B2CF9AE}" pid="14" name="TextColor">
    <vt:i4>0</vt:i4>
  </property>
  <property fmtid="{D5CDD505-2E9C-101B-9397-08002B2CF9AE}" pid="15" name="LinkColor">
    <vt:i4>16776960</vt:i4>
  </property>
  <property fmtid="{D5CDD505-2E9C-101B-9397-08002B2CF9AE}" pid="16" name="VisitedColor">
    <vt:i4>12632256</vt:i4>
  </property>
  <property fmtid="{D5CDD505-2E9C-101B-9397-08002B2CF9AE}" pid="17" name="TransparentButton">
    <vt:i4>0</vt:i4>
  </property>
  <property fmtid="{D5CDD505-2E9C-101B-9397-08002B2CF9AE}" pid="18" name="ButtonType">
    <vt:i4>2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C:\cow\Machine Learning</vt:lpwstr>
  </property>
</Properties>
</file>